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766" r:id="rId2"/>
    <p:sldId id="1096" r:id="rId3"/>
    <p:sldId id="887" r:id="rId4"/>
    <p:sldId id="851" r:id="rId5"/>
    <p:sldId id="549" r:id="rId6"/>
    <p:sldId id="883" r:id="rId7"/>
    <p:sldId id="550" r:id="rId8"/>
    <p:sldId id="552" r:id="rId9"/>
    <p:sldId id="551" r:id="rId10"/>
    <p:sldId id="884" r:id="rId11"/>
    <p:sldId id="885" r:id="rId12"/>
    <p:sldId id="886" r:id="rId13"/>
    <p:sldId id="1102" r:id="rId14"/>
    <p:sldId id="798" r:id="rId15"/>
    <p:sldId id="800" r:id="rId16"/>
    <p:sldId id="801" r:id="rId17"/>
    <p:sldId id="803" r:id="rId18"/>
    <p:sldId id="804" r:id="rId19"/>
    <p:sldId id="805" r:id="rId20"/>
    <p:sldId id="806" r:id="rId21"/>
    <p:sldId id="807" r:id="rId22"/>
    <p:sldId id="809" r:id="rId23"/>
    <p:sldId id="808" r:id="rId24"/>
    <p:sldId id="812" r:id="rId25"/>
    <p:sldId id="810" r:id="rId26"/>
    <p:sldId id="811" r:id="rId27"/>
    <p:sldId id="814" r:id="rId28"/>
    <p:sldId id="815" r:id="rId29"/>
    <p:sldId id="1101" r:id="rId30"/>
    <p:sldId id="363" r:id="rId31"/>
    <p:sldId id="1100" r:id="rId32"/>
    <p:sldId id="816" r:id="rId33"/>
    <p:sldId id="817" r:id="rId34"/>
    <p:sldId id="818" r:id="rId35"/>
    <p:sldId id="819" r:id="rId36"/>
    <p:sldId id="288" r:id="rId37"/>
    <p:sldId id="416"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Martin" initials="PM" lastIdx="1" clrIdx="0">
    <p:extLst>
      <p:ext uri="{19B8F6BF-5375-455C-9EA6-DF929625EA0E}">
        <p15:presenceInfo xmlns:p15="http://schemas.microsoft.com/office/powerpoint/2012/main" userId="63d0435f4b2462d5" providerId="Windows Live"/>
      </p:ext>
    </p:extLst>
  </p:cmAuthor>
  <p:cmAuthor id="2" name="Nic Tse" initials="NT" lastIdx="5" clrIdx="1">
    <p:extLst>
      <p:ext uri="{19B8F6BF-5375-455C-9EA6-DF929625EA0E}">
        <p15:presenceInfo xmlns:p15="http://schemas.microsoft.com/office/powerpoint/2012/main" userId="93c4b2cb1fd73f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519"/>
    <a:srgbClr val="F06716"/>
    <a:srgbClr val="004D77"/>
    <a:srgbClr val="FF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6" autoAdjust="0"/>
    <p:restoredTop sz="84987" autoAdjust="0"/>
  </p:normalViewPr>
  <p:slideViewPr>
    <p:cSldViewPr snapToGrid="0">
      <p:cViewPr>
        <p:scale>
          <a:sx n="75" d="100"/>
          <a:sy n="75" d="100"/>
        </p:scale>
        <p:origin x="58" y="178"/>
      </p:cViewPr>
      <p:guideLst/>
    </p:cSldViewPr>
  </p:slideViewPr>
  <p:notesTextViewPr>
    <p:cViewPr>
      <p:scale>
        <a:sx n="1" d="1"/>
        <a:sy n="1" d="1"/>
      </p:scale>
      <p:origin x="0" y="0"/>
    </p:cViewPr>
  </p:notesTextViewPr>
  <p:notesViewPr>
    <p:cSldViewPr snapToGrid="0" showGuides="1">
      <p:cViewPr varScale="1">
        <p:scale>
          <a:sx n="69" d="100"/>
          <a:sy n="6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1-16T10:41:02.239" idx="1">
    <p:pos x="6604" y="221"/>
    <p:text>Equality very difficult in practice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1-16T11:02:35.186" idx="2">
    <p:pos x="2706" y="221"/>
    <p:text>servey that color people can earn more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1-16T11:03:43.343" idx="3">
    <p:pos x="7354" y="1453"/>
    <p:text>should focus on structural and systemic issue</p:text>
    <p:extLst>
      <p:ext uri="{C676402C-5697-4E1C-873F-D02D1690AC5C}">
        <p15:threadingInfo xmlns:p15="http://schemas.microsoft.com/office/powerpoint/2012/main" timeZoneBias="300"/>
      </p:ext>
    </p:extLst>
  </p:cm>
  <p:cm authorId="2" dt="2023-11-16T11:06:46.364" idx="4">
    <p:pos x="7354" y="1589"/>
    <p:text>Oregon’s decision to drop high school graduation ‘essential skill’ requirements</p:text>
    <p:extLst>
      <p:ext uri="{C676402C-5697-4E1C-873F-D02D1690AC5C}">
        <p15:threadingInfo xmlns:p15="http://schemas.microsoft.com/office/powerpoint/2012/main" timeZoneBias="300">
          <p15:parentCm authorId="2" idx="3"/>
        </p15:threadingInfo>
      </p:ext>
    </p:extLst>
  </p:cm>
  <p:cm authorId="2" dt="2023-11-16T11:09:06.607" idx="5">
    <p:pos x="6919" y="2659"/>
    <p:text>Relly? always not student's false?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2023-11-16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redirect?event=video_description&amp;redir_token=QUFFLUhqbVJNNklMMjNIS1NQNDc2bS1id0J0UXVZLVgwd3xBQ3Jtc0ttN0pRS0xJTzZua2UyOVNNODJibWR6bUlQRUtOZE1vczc2ek8xdjBhSFFERHY4X0RmaTBHcGpPanFCdXA5VjY1VlI5TXJyWTdYd250NXo4R1NDRTI5ZlBzY256YjBQVHE2Y0hWWGlvNzFRUlhjV0NkYw&amp;q=http%3A%2F%2Fbit.ly%2F2sUQvc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n w="19050">
                  <a:solidFill>
                    <a:schemeClr val="bg1"/>
                  </a:solidFill>
                </a:ln>
                <a:solidFill>
                  <a:schemeClr val="bg1"/>
                </a:solidFill>
              </a:rPr>
              <a:t>Understanding Equity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30075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social order where people are ranked and rewarded based on their abilities with no consideration of contextual factors that may affect their performance (</a:t>
            </a:r>
            <a:r>
              <a:rPr lang="en-US" dirty="0" err="1"/>
              <a:t>DeSario</a:t>
            </a:r>
            <a:r>
              <a:rPr lang="en-US" dirty="0"/>
              <a:t>, 2003, p. 485).</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536657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https://youtu.be/4K5fbQ1-zps</a:t>
            </a:r>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1081135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4048172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us look at how ideology has worked historically.</a:t>
            </a:r>
          </a:p>
          <a:p>
            <a:pPr marL="171450" indent="-171450">
              <a:buFont typeface="Arial" panose="020B0604020202020204" pitchFamily="34" charset="0"/>
              <a:buChar char="•"/>
            </a:pPr>
            <a:r>
              <a:rPr lang="en-US" dirty="0"/>
              <a:t>Beginning in the late 1800s, many First Nations children were removed from their homes and placed in remote church or state run residential boarding schools.</a:t>
            </a:r>
          </a:p>
          <a:p>
            <a:pPr marL="171450" indent="-171450">
              <a:buFont typeface="Arial" panose="020B0604020202020204" pitchFamily="34" charset="0"/>
              <a:buChar char="•"/>
            </a:pPr>
            <a:r>
              <a:rPr lang="en-US" dirty="0"/>
              <a:t>The idea behind this policy was the belief that Christianity and Western European culture (i.e., British and French) were superior.</a:t>
            </a:r>
          </a:p>
          <a:p>
            <a:pPr marL="171450" indent="-171450">
              <a:buFont typeface="Arial" panose="020B0604020202020204" pitchFamily="34" charset="0"/>
              <a:buChar char="•"/>
            </a:pPr>
            <a:r>
              <a:rPr lang="en-US" dirty="0"/>
              <a:t>The stated goal was to “remove the Indian from the child” by forcing these children to adopt the language, culture, religion, and values of the dominant group.</a:t>
            </a:r>
          </a:p>
          <a:p>
            <a:pPr marL="171450" indent="-171450">
              <a:buFont typeface="Arial" panose="020B0604020202020204" pitchFamily="34" charset="0"/>
              <a:buChar char="•"/>
            </a:pPr>
            <a:r>
              <a:rPr lang="en-US" dirty="0"/>
              <a:t>In recent years, it has come to light that many of the children were physically and sexually abused in the residential school system.</a:t>
            </a:r>
          </a:p>
          <a:p>
            <a:pPr marL="171450" indent="-171450">
              <a:buFont typeface="Arial" panose="020B0604020202020204" pitchFamily="34" charset="0"/>
              <a:buChar char="•"/>
            </a:pPr>
            <a:r>
              <a:rPr lang="en-US" dirty="0"/>
              <a:t>This ideology of cultural superiority constrained, marginalized, and destroyed Aboriginal communities. And the effects last to this day.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136107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Before the arrival of Europeans, First Nations in what is now Canada were able to satisfy all their material and spiritual needs through the resources of the natural world around them.</a:t>
            </a:r>
          </a:p>
          <a:p>
            <a:pPr marL="171450" indent="-171450">
              <a:buFont typeface="Arial" panose="020B0604020202020204" pitchFamily="34" charset="0"/>
              <a:buChar char="•"/>
            </a:pPr>
            <a:r>
              <a:rPr lang="en-US" sz="1200" dirty="0"/>
              <a:t>Historians tend to group First Nations Peoples in Canada according to the six main geographic areas </a:t>
            </a:r>
          </a:p>
          <a:p>
            <a:pPr marL="0" indent="0">
              <a:buNone/>
            </a:pPr>
            <a:r>
              <a:rPr lang="en-US" sz="1200" i="0" dirty="0">
                <a:solidFill>
                  <a:srgbClr val="333333"/>
                </a:solidFill>
                <a:effectLst/>
              </a:rPr>
              <a:t>They were : </a:t>
            </a:r>
          </a:p>
          <a:p>
            <a:pPr marL="171450" indent="-171450">
              <a:buFont typeface="Arial" panose="020B0604020202020204" pitchFamily="34" charset="0"/>
              <a:buChar char="•"/>
            </a:pPr>
            <a:r>
              <a:rPr lang="en-US" sz="1200" i="0" dirty="0">
                <a:solidFill>
                  <a:srgbClr val="333333"/>
                </a:solidFill>
                <a:effectLst/>
              </a:rPr>
              <a:t>Woodland First Nations</a:t>
            </a:r>
          </a:p>
          <a:p>
            <a:pPr marL="171450" indent="-171450">
              <a:buFont typeface="Arial" panose="020B0604020202020204" pitchFamily="34" charset="0"/>
              <a:buChar char="•"/>
            </a:pPr>
            <a:r>
              <a:rPr lang="en-US" sz="1200" i="0" dirty="0">
                <a:solidFill>
                  <a:srgbClr val="333333"/>
                </a:solidFill>
                <a:effectLst/>
              </a:rPr>
              <a:t>Iroquoian First Nations</a:t>
            </a:r>
          </a:p>
          <a:p>
            <a:pPr marL="171450" indent="-171450">
              <a:buFont typeface="Arial" panose="020B0604020202020204" pitchFamily="34" charset="0"/>
              <a:buChar char="•"/>
            </a:pPr>
            <a:r>
              <a:rPr lang="en-US" sz="1200" i="0" dirty="0">
                <a:solidFill>
                  <a:srgbClr val="333333"/>
                </a:solidFill>
                <a:effectLst/>
              </a:rPr>
              <a:t>Plains First Nations</a:t>
            </a:r>
          </a:p>
          <a:p>
            <a:pPr marL="171450" indent="-171450">
              <a:buFont typeface="Arial" panose="020B0604020202020204" pitchFamily="34" charset="0"/>
              <a:buChar char="•"/>
            </a:pPr>
            <a:r>
              <a:rPr lang="en-US" sz="1200" i="0" dirty="0">
                <a:solidFill>
                  <a:srgbClr val="333333"/>
                </a:solidFill>
                <a:effectLst/>
              </a:rPr>
              <a:t>Plateau First Nations</a:t>
            </a:r>
          </a:p>
          <a:p>
            <a:pPr marL="171450" indent="-171450">
              <a:buFont typeface="Arial" panose="020B0604020202020204" pitchFamily="34" charset="0"/>
              <a:buChar char="•"/>
            </a:pPr>
            <a:r>
              <a:rPr lang="en-US" sz="1200" i="0" dirty="0">
                <a:solidFill>
                  <a:srgbClr val="333333"/>
                </a:solidFill>
                <a:effectLst/>
              </a:rPr>
              <a:t>Pacific Coast First Nations</a:t>
            </a:r>
          </a:p>
          <a:p>
            <a:pPr marL="171450" indent="-171450">
              <a:buFont typeface="Arial" panose="020B0604020202020204" pitchFamily="34" charset="0"/>
              <a:buChar char="•"/>
            </a:pPr>
            <a:r>
              <a:rPr lang="en-US" sz="1200" i="0" dirty="0">
                <a:solidFill>
                  <a:srgbClr val="333333"/>
                </a:solidFill>
                <a:effectLst/>
              </a:rPr>
              <a:t>First Nations of the Mackenzie &amp; Yukon River Basins</a:t>
            </a:r>
            <a:endParaRPr lang="en-CA" sz="1200"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4141411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There is </a:t>
            </a:r>
            <a:r>
              <a:rPr lang="en-US" sz="1200" b="1" dirty="0"/>
              <a:t>no generally accepted universal definition </a:t>
            </a:r>
            <a:r>
              <a:rPr lang="en-US" sz="1200" dirty="0"/>
              <a:t>of Indigenous Peoples in a global context.</a:t>
            </a:r>
          </a:p>
          <a:p>
            <a:pPr marL="171450" indent="-171450">
              <a:buFont typeface="Arial" panose="020B0604020202020204" pitchFamily="34" charset="0"/>
              <a:buChar char="•"/>
            </a:pPr>
            <a:r>
              <a:rPr lang="en-US" sz="1200" dirty="0"/>
              <a:t>Some countries refer to Indigenous Peoples as the people who were there first at contact. Others refer to Indigenous Peoples as the nomadic peoples within their borders. Some say Aboriginal Peoples. </a:t>
            </a:r>
          </a:p>
          <a:p>
            <a:pPr marL="171450" indent="-171450">
              <a:buFont typeface="Arial" panose="020B0604020202020204" pitchFamily="34" charset="0"/>
              <a:buChar char="•"/>
            </a:pPr>
            <a:r>
              <a:rPr lang="en-US" sz="1200" dirty="0"/>
              <a:t>Indian, Native, First Nations, Aboriginal, Aboriginal Peoples, Indigenous? Which one is it?</a:t>
            </a:r>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284670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Helvetica Neue"/>
              </a:rPr>
              <a:t>What does, being Indigenous mean?</a:t>
            </a:r>
          </a:p>
          <a:p>
            <a:r>
              <a:rPr lang="en-US" b="0" i="0" dirty="0">
                <a:solidFill>
                  <a:srgbClr val="BBBBBB"/>
                </a:solidFill>
                <a:effectLst/>
                <a:latin typeface="Helvetica Neue"/>
              </a:rPr>
              <a:t>We asked, and you shared with us your experiences of being Indigenous. </a:t>
            </a:r>
          </a:p>
          <a:p>
            <a:r>
              <a:rPr lang="en-US" b="0" i="0" dirty="0">
                <a:solidFill>
                  <a:srgbClr val="BBBBBB"/>
                </a:solidFill>
                <a:effectLst/>
                <a:latin typeface="Helvetica Neue"/>
              </a:rPr>
              <a:t>To mark National Indigenous Peoples Day, we're sharing the profiles of 18 Indigenous leaders and change-makers. </a:t>
            </a:r>
          </a:p>
          <a:p>
            <a:r>
              <a:rPr lang="en-US" b="0" i="0" dirty="0">
                <a:solidFill>
                  <a:srgbClr val="BBBBBB"/>
                </a:solidFill>
                <a:effectLst/>
                <a:latin typeface="Helvetica Neue"/>
              </a:rPr>
              <a:t>You can access them here </a:t>
            </a:r>
            <a:r>
              <a:rPr lang="en-US" b="0" i="0" dirty="0">
                <a:effectLst/>
                <a:latin typeface="Helvetica Neue"/>
                <a:hlinkClick r:id="rId3"/>
              </a:rPr>
              <a:t>http://bit.ly/2sUQvc8</a:t>
            </a:r>
            <a:r>
              <a:rPr lang="en-US" b="0" i="0" dirty="0">
                <a:solidFill>
                  <a:srgbClr val="BBBBBB"/>
                </a:solidFill>
                <a:effectLst/>
                <a:latin typeface="Helvetica Neue"/>
              </a:rPr>
              <a:t> </a:t>
            </a:r>
          </a:p>
          <a:p>
            <a:r>
              <a:rPr lang="en-CA" dirty="0"/>
              <a:t>https://youtu.be/X-zwP6q1GkM</a:t>
            </a:r>
            <a:endParaRPr lang="en-US" b="0" i="0" dirty="0">
              <a:solidFill>
                <a:srgbClr val="BBBBBB"/>
              </a:solidFill>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1983239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https://youtu.be/BnfITZOIaO4</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657316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 Indian residential school system was a network of mandatory boarding schools for Indigenous peoples. </a:t>
            </a:r>
          </a:p>
          <a:p>
            <a:pPr marL="171450" indent="-171450">
              <a:buFont typeface="Arial" panose="020B0604020202020204" pitchFamily="34" charset="0"/>
              <a:buChar char="•"/>
            </a:pPr>
            <a:r>
              <a:rPr lang="en-US" sz="1200" dirty="0"/>
              <a:t>The first residential school opened in 1828, and the last one closed in 1996.</a:t>
            </a:r>
          </a:p>
          <a:p>
            <a:pPr marL="171450" indent="-171450">
              <a:buFont typeface="Arial" panose="020B0604020202020204" pitchFamily="34" charset="0"/>
              <a:buChar char="•"/>
            </a:pPr>
            <a:r>
              <a:rPr lang="en-US" sz="1200" dirty="0"/>
              <a:t>The Canadian government operated Indian residential schools in partnership with the Anglican, Catholic, Methodist, and Presbyterian churches, among others.</a:t>
            </a:r>
          </a:p>
          <a:p>
            <a:pPr marL="171450" indent="-171450">
              <a:buFont typeface="Arial" panose="020B0604020202020204" pitchFamily="34" charset="0"/>
              <a:buChar char="•"/>
            </a:pPr>
            <a:r>
              <a:rPr lang="en-US" sz="1200" dirty="0"/>
              <a:t>The Canadian government was financially responsible for Indian residential schools.</a:t>
            </a:r>
          </a:p>
          <a:p>
            <a:pPr marL="171450" indent="-171450">
              <a:buFont typeface="Arial" panose="020B0604020202020204" pitchFamily="34" charset="0"/>
              <a:buChar char="•"/>
            </a:pPr>
            <a:r>
              <a:rPr lang="en-US" sz="1200" dirty="0"/>
              <a:t>It is estimated that over 150,000 Indian, Inuit, and Métis children were taken from their families</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1311625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425567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Below are some of the documented ways that Indian residential school staff ensured students respected the rules:</a:t>
            </a:r>
          </a:p>
          <a:p>
            <a:pPr marL="171450" indent="-171450" algn="just">
              <a:buFont typeface="Arial" panose="020B0604020202020204" pitchFamily="34" charset="0"/>
              <a:buChar char="•"/>
            </a:pPr>
            <a:r>
              <a:rPr lang="en-US" sz="1200" dirty="0"/>
              <a:t>Needles inserted into tongues for speaking their language</a:t>
            </a:r>
          </a:p>
          <a:p>
            <a:pPr marL="171450" indent="-171450" algn="just">
              <a:buFont typeface="Arial" panose="020B0604020202020204" pitchFamily="34" charset="0"/>
              <a:buChar char="•"/>
            </a:pPr>
            <a:r>
              <a:rPr lang="en-US" sz="1200" dirty="0"/>
              <a:t>Leather strap used to hit on various areas of body</a:t>
            </a:r>
          </a:p>
          <a:p>
            <a:pPr marL="171450" indent="-171450" algn="just">
              <a:buFont typeface="Arial" panose="020B0604020202020204" pitchFamily="34" charset="0"/>
              <a:buChar char="•"/>
            </a:pPr>
            <a:r>
              <a:rPr lang="en-US" sz="1200" dirty="0"/>
              <a:t>Beating with fists</a:t>
            </a:r>
          </a:p>
          <a:p>
            <a:pPr marL="171450" indent="-171450" algn="just">
              <a:buFont typeface="Arial" panose="020B0604020202020204" pitchFamily="34" charset="0"/>
              <a:buChar char="•"/>
            </a:pPr>
            <a:r>
              <a:rPr lang="en-US" sz="1200" dirty="0"/>
              <a:t>Burning and scalding hands</a:t>
            </a:r>
          </a:p>
          <a:p>
            <a:pPr marL="171450" indent="-171450" algn="just">
              <a:buFont typeface="Arial" panose="020B0604020202020204" pitchFamily="34" charset="0"/>
              <a:buChar char="•"/>
            </a:pPr>
            <a:r>
              <a:rPr lang="en-US" sz="1200" dirty="0"/>
              <a:t>Inflicting beatings until unconscious</a:t>
            </a:r>
          </a:p>
          <a:p>
            <a:pPr marL="171450" indent="-171450" algn="just">
              <a:buFont typeface="Arial" panose="020B0604020202020204" pitchFamily="34" charset="0"/>
              <a:buChar char="•"/>
            </a:pPr>
            <a:r>
              <a:rPr lang="en-US" sz="1200" dirty="0"/>
              <a:t>Starvation</a:t>
            </a:r>
          </a:p>
          <a:p>
            <a:pPr marL="171450" indent="-171450" algn="just">
              <a:buFont typeface="Arial" panose="020B0604020202020204" pitchFamily="34" charset="0"/>
              <a:buChar char="•"/>
            </a:pPr>
            <a:r>
              <a:rPr lang="en-US" sz="1200" dirty="0"/>
              <a:t>Shaming</a:t>
            </a:r>
          </a:p>
          <a:p>
            <a:pPr marL="171450" indent="-171450" algn="just">
              <a:buFont typeface="Arial" panose="020B0604020202020204" pitchFamily="34" charset="0"/>
              <a:buChar char="•"/>
            </a:pPr>
            <a:r>
              <a:rPr lang="en-US" sz="1200" dirty="0"/>
              <a:t>Public beatings of naked children</a:t>
            </a:r>
          </a:p>
          <a:p>
            <a:pPr marL="171450" indent="-171450" algn="just">
              <a:buFont typeface="Arial" panose="020B0604020202020204" pitchFamily="34" charset="0"/>
              <a:buChar char="•"/>
            </a:pPr>
            <a:r>
              <a:rPr lang="en-US" sz="1200" dirty="0"/>
              <a:t>Public strip search</a:t>
            </a:r>
          </a:p>
          <a:p>
            <a:pPr marL="171450" indent="-171450" algn="just">
              <a:buFont typeface="Arial" panose="020B0604020202020204" pitchFamily="34" charset="0"/>
              <a:buChar char="•"/>
            </a:pPr>
            <a:r>
              <a:rPr lang="en-US" sz="1200" dirty="0"/>
              <a:t>Genital search</a:t>
            </a:r>
          </a:p>
          <a:p>
            <a:pPr marL="171450" indent="-171450" algn="just">
              <a:buFont typeface="Arial" panose="020B0604020202020204" pitchFamily="34" charset="0"/>
              <a:buChar char="•"/>
            </a:pPr>
            <a:r>
              <a:rPr lang="en-US" sz="1200" dirty="0"/>
              <a:t>Sexual abuse</a:t>
            </a:r>
          </a:p>
          <a:p>
            <a:pPr marL="171450" indent="-171450" algn="just">
              <a:buFont typeface="Arial" panose="020B0604020202020204" pitchFamily="34" charset="0"/>
              <a:buChar char="•"/>
            </a:pPr>
            <a:r>
              <a:rPr lang="en-US" sz="1200" dirty="0"/>
              <a:t>Locking in closets, cages, and basements</a:t>
            </a:r>
          </a:p>
          <a:p>
            <a:pPr marL="171450" indent="-171450">
              <a:buFont typeface="Arial" panose="020B0604020202020204" pitchFamily="34" charset="0"/>
              <a:buChar char="•"/>
            </a:pPr>
            <a:r>
              <a:rPr lang="en-US" sz="1200" b="1" dirty="0"/>
              <a:t>And this was all done in the name of religion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214149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1884, amendments to the Indian Act, 1876 were adopted and provided for the creation of Indian residential schools.</a:t>
            </a:r>
          </a:p>
          <a:p>
            <a:pPr marL="171450" indent="-171450">
              <a:buFont typeface="Arial" panose="020B0604020202020204" pitchFamily="34" charset="0"/>
              <a:buChar char="•"/>
            </a:pPr>
            <a:r>
              <a:rPr lang="en-US" sz="1200" dirty="0"/>
              <a:t>The Indian residential schools in Canada were predominately funded and operated by the Government of Canada and by provincial governments or by the various religious groups.</a:t>
            </a:r>
          </a:p>
          <a:p>
            <a:pPr marL="171450" indent="-171450">
              <a:buFont typeface="Arial" panose="020B0604020202020204" pitchFamily="34" charset="0"/>
              <a:buChar char="•"/>
            </a:pPr>
            <a:r>
              <a:rPr lang="en-US" sz="1200" dirty="0"/>
              <a:t>In 1920, amendments to the Indian Act make it mandatory for every Indian child between the ages of 7 &amp;16 to attend the schools.</a:t>
            </a:r>
          </a:p>
          <a:p>
            <a:pPr marL="171450" indent="-171450">
              <a:buFont typeface="Arial" panose="020B0604020202020204" pitchFamily="34" charset="0"/>
              <a:buChar char="•"/>
            </a:pPr>
            <a:r>
              <a:rPr lang="en-US" sz="1200" dirty="0"/>
              <a:t>In 1933, legal guardianship of the Indian children attending Indian residential school was assumed by the principals of those Indian residential schools, upon the forcible surrender of legal custody by parents.</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210913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They were forced to abandon their language, cultural beliefs, and way of life, and mandated to adopt the European languages of English or French, foreign religious denominations, and new habits. </a:t>
            </a:r>
          </a:p>
          <a:p>
            <a:endParaRPr lang="en-US" sz="1200" dirty="0"/>
          </a:p>
          <a:p>
            <a:r>
              <a:rPr lang="en-US" sz="1200" dirty="0"/>
              <a:t>Warning. The content is disturbing and may cause trauma for some individuals</a:t>
            </a:r>
          </a:p>
          <a:p>
            <a:endParaRPr lang="en-US" sz="1200" dirty="0"/>
          </a:p>
          <a:p>
            <a:r>
              <a:rPr lang="en-US" sz="1200" dirty="0"/>
              <a:t>The following is a list of some of the unpleasant traumatic experiences lived by former students that have been documented:</a:t>
            </a:r>
          </a:p>
          <a:p>
            <a:r>
              <a:rPr lang="en-US" dirty="0"/>
              <a:t>•Forbidden to speak their Aboriginal languages </a:t>
            </a:r>
          </a:p>
          <a:p>
            <a:r>
              <a:rPr lang="en-US" dirty="0"/>
              <a:t>•Required to speak English or French </a:t>
            </a:r>
          </a:p>
          <a:p>
            <a:r>
              <a:rPr lang="en-US" dirty="0"/>
              <a:t>•Required to adopt religious denomination of the school </a:t>
            </a:r>
          </a:p>
          <a:p>
            <a:r>
              <a:rPr lang="en-US" dirty="0"/>
              <a:t>•Forced style of prayer consistent with school denomination </a:t>
            </a:r>
          </a:p>
          <a:p>
            <a:r>
              <a:rPr lang="en-US" dirty="0"/>
              <a:t>•Forced haircut, or shaved head </a:t>
            </a:r>
          </a:p>
          <a:p>
            <a:r>
              <a:rPr lang="en-US" dirty="0"/>
              <a:t>•Use of toxic chemical to clean children’s hair and skin </a:t>
            </a:r>
          </a:p>
          <a:p>
            <a:r>
              <a:rPr lang="en-US" dirty="0"/>
              <a:t>•Forced to wear uniform as designed by the school </a:t>
            </a:r>
          </a:p>
          <a:p>
            <a:r>
              <a:rPr lang="en-US" dirty="0"/>
              <a:t>•Forced to shower, no access to bath tubs </a:t>
            </a:r>
          </a:p>
          <a:p>
            <a:r>
              <a:rPr lang="en-US" dirty="0"/>
              <a:t>•Lack of nutritious diet </a:t>
            </a:r>
          </a:p>
          <a:p>
            <a:r>
              <a:rPr lang="en-US" dirty="0"/>
              <a:t>•Insufficient quantities of food </a:t>
            </a:r>
          </a:p>
          <a:p>
            <a:r>
              <a:rPr lang="en-US" dirty="0"/>
              <a:t>•Served spoiled food </a:t>
            </a:r>
          </a:p>
          <a:p>
            <a:r>
              <a:rPr lang="en-US" dirty="0"/>
              <a:t>•Segregation based on gender: brothers and sisters no contact </a:t>
            </a:r>
          </a:p>
          <a:p>
            <a:r>
              <a:rPr lang="en-US" dirty="0"/>
              <a:t>•Sexual assault </a:t>
            </a:r>
          </a:p>
          <a:p>
            <a:r>
              <a:rPr lang="en-US" dirty="0"/>
              <a:t>•Forced abortions </a:t>
            </a:r>
          </a:p>
          <a:p>
            <a:r>
              <a:rPr lang="en-US" dirty="0"/>
              <a:t>•Electrical shock 6 </a:t>
            </a:r>
          </a:p>
          <a:p>
            <a:r>
              <a:rPr lang="en-US" dirty="0"/>
              <a:t>•Force-feeding of own vomit when sick </a:t>
            </a:r>
          </a:p>
          <a:p>
            <a:r>
              <a:rPr lang="en-US" dirty="0"/>
              <a:t>•Exposure to freezing outside temperatures with improper clothing </a:t>
            </a:r>
          </a:p>
          <a:p>
            <a:r>
              <a:rPr lang="en-US" dirty="0"/>
              <a:t>•Withholding of medical attention </a:t>
            </a:r>
          </a:p>
          <a:p>
            <a:r>
              <a:rPr lang="en-US" dirty="0"/>
              <a:t>•Exposure to contagious illness: students with tuberculosis not segregated </a:t>
            </a:r>
          </a:p>
          <a:p>
            <a:r>
              <a:rPr lang="en-US" dirty="0"/>
              <a:t>•Forced labour in unsafe work environments </a:t>
            </a:r>
          </a:p>
          <a:p>
            <a:r>
              <a:rPr lang="en-US" dirty="0"/>
              <a:t>•Vilification of cultural traditions </a:t>
            </a:r>
          </a:p>
          <a:p>
            <a:r>
              <a:rPr lang="en-US" dirty="0"/>
              <a:t>•Use of racist language to address students </a:t>
            </a:r>
          </a:p>
          <a:p>
            <a:r>
              <a:rPr lang="en-US" dirty="0"/>
              <a:t>•Withholding presents and letters from family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135675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 60s Scoop refers to the adoption of First Nation/Metis children in Canada between the years of 1960 and the mid 1980’s. </a:t>
            </a:r>
          </a:p>
          <a:p>
            <a:pPr marL="171450" indent="-171450">
              <a:buFont typeface="Arial" panose="020B0604020202020204" pitchFamily="34" charset="0"/>
              <a:buChar char="•"/>
            </a:pPr>
            <a:r>
              <a:rPr lang="en-US" sz="1200" dirty="0"/>
              <a:t>Thousands of Indigenous children were removed from their homes and placed with non-Indigenous families. Those affected lost all contact with their children and families. They also lost critical connection to their language, culture and identity.</a:t>
            </a:r>
          </a:p>
          <a:p>
            <a:pPr marL="171450" indent="-171450">
              <a:buFont typeface="Arial" panose="020B0604020202020204" pitchFamily="34" charset="0"/>
              <a:buChar char="•"/>
            </a:pPr>
            <a:r>
              <a:rPr lang="en-US" sz="1200" dirty="0"/>
              <a:t>This period is unique in the annals of adoption. This phenomenon, coined the “60’s Scoop”, is so named because the highest numbers of adoptions took place in the decade of the 1960s and because, in many instances, children were literally scooped from their homes and communities without the knowledge or consent of families and bands</a:t>
            </a:r>
          </a:p>
          <a:p>
            <a:pPr marL="171450" indent="-171450">
              <a:buFont typeface="Arial" panose="020B0604020202020204" pitchFamily="34" charset="0"/>
              <a:buChar char="•"/>
            </a:pPr>
            <a:r>
              <a:rPr lang="en-US" sz="1200" dirty="0"/>
              <a:t>There is a class action lawsuit launched in </a:t>
            </a:r>
          </a:p>
          <a:p>
            <a:pPr marL="171450" indent="-171450">
              <a:buFont typeface="Arial" panose="020B0604020202020204" pitchFamily="34" charset="0"/>
              <a:buChar char="•"/>
            </a:pPr>
            <a:r>
              <a:rPr lang="en-CA" sz="1200" dirty="0"/>
              <a:t> For more info go to https://sixtiesscoopsettlement.info/</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3469117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 Millennial Scoop was coined to describe the alarming rate at which Indigenous children continue to be brought into the child welfare system and spans the early 1980s to today.</a:t>
            </a:r>
          </a:p>
          <a:p>
            <a:pPr marL="171450" indent="-171450">
              <a:buFont typeface="Arial" panose="020B0604020202020204" pitchFamily="34" charset="0"/>
              <a:buChar char="•"/>
            </a:pPr>
            <a:r>
              <a:rPr lang="en-US" sz="1200" dirty="0"/>
              <a:t>Indigenous kids are still being taken from their parents.</a:t>
            </a:r>
          </a:p>
          <a:p>
            <a:pPr marL="171450" indent="-171450">
              <a:buFont typeface="Arial" panose="020B0604020202020204" pitchFamily="34" charset="0"/>
              <a:buChar char="•"/>
            </a:pPr>
            <a:r>
              <a:rPr lang="en-US" sz="1200" dirty="0"/>
              <a:t>Most Canadians are aware of the horror of residential schools, but many don’t realize this genocidal system continues today, just in a different way—through the foster care system, where, across the country, Indigenous youth are horrifically overrepresented. </a:t>
            </a:r>
          </a:p>
          <a:p>
            <a:pPr marL="171450" indent="-171450">
              <a:buFont typeface="Arial" panose="020B0604020202020204" pitchFamily="34" charset="0"/>
              <a:buChar char="•"/>
            </a:pPr>
            <a:r>
              <a:rPr lang="en-US" sz="1200" dirty="0"/>
              <a:t>For example, in B.C., 63 percent of youth in foster care are Indigenous; in Manitoba, it’s 91 percent. </a:t>
            </a:r>
          </a:p>
          <a:p>
            <a:pPr marL="171450" indent="-171450">
              <a:buFont typeface="Arial" panose="020B0604020202020204" pitchFamily="34" charset="0"/>
              <a:buChar char="•"/>
            </a:pPr>
            <a:r>
              <a:rPr lang="en-US" sz="1200" dirty="0"/>
              <a:t>In Canada, 52.2% of children in foster care are Indigenous, but account for only 7.7% of the child population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b="0" i="0" dirty="0">
                <a:solidFill>
                  <a:srgbClr val="E4E6EB"/>
                </a:solidFill>
                <a:effectLst/>
                <a:latin typeface="Segoe UI Historic" panose="020B0502040204020203" pitchFamily="34" charset="0"/>
              </a:rPr>
              <a:t>The child welfare experience is a traumatizing  to ANYONE.  Social workers of the sixties scoop and Indian Agents appointed by the federal government removed Aboriginal children from their families. Aboriginal families involved with this agency were and are subjected to practices that perpetuate colonial policies meant to assimilate the First Peoples of Turtle Island.</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1682534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Break into small groups to do group work </a:t>
            </a:r>
          </a:p>
          <a:p>
            <a:endParaRPr lang="en-CA" dirty="0"/>
          </a:p>
          <a:p>
            <a:pPr marL="228600" indent="-228600">
              <a:buFont typeface="+mj-lt"/>
              <a:buAutoNum type="arabicPeriod"/>
            </a:pPr>
            <a:r>
              <a:rPr lang="en-US" b="0" i="0" dirty="0">
                <a:solidFill>
                  <a:srgbClr val="252327"/>
                </a:solidFill>
                <a:effectLst/>
                <a:latin typeface="Arial" panose="020B0604020202020204" pitchFamily="34" charset="0"/>
              </a:rPr>
              <a:t>Can you think of any reasonable explanation to justify the treatment of Aboriginal Peoples</a:t>
            </a:r>
          </a:p>
          <a:p>
            <a:pPr marL="228600" indent="-228600">
              <a:buFont typeface="+mj-lt"/>
              <a:buAutoNum type="arabicPeriod"/>
            </a:pPr>
            <a:r>
              <a:rPr lang="en-US" b="0" i="0" dirty="0">
                <a:solidFill>
                  <a:srgbClr val="252327"/>
                </a:solidFill>
                <a:effectLst/>
                <a:latin typeface="Arial" panose="020B0604020202020204" pitchFamily="34" charset="0"/>
              </a:rPr>
              <a:t>What can be done to make meaningful change for our Canadian Society</a:t>
            </a:r>
            <a:endParaRPr lang="en-CA" dirty="0"/>
          </a:p>
          <a:p>
            <a:pPr marL="171450" indent="-171450">
              <a:buFont typeface="Arial" panose="020B0604020202020204" pitchFamily="34" charset="0"/>
              <a:buChar char="•"/>
            </a:pPr>
            <a:r>
              <a:rPr lang="en-CA" dirty="0"/>
              <a:t>After 10-15 minutes each group will have 1 -2 minutes to present back to the class on what makes a good working group</a:t>
            </a:r>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998016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2925834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The Commission was officially established on June 1, 2008 with the purpose of documenting the history and lasting impacts of the Canadian Indian residential school system on Indigenous students and their families.</a:t>
            </a:r>
          </a:p>
          <a:p>
            <a:pPr rtl="0" fontAlgn="base">
              <a:spcBef>
                <a:spcPts val="0"/>
              </a:spcBef>
              <a:spcAft>
                <a:spcPts val="0"/>
              </a:spcAft>
              <a:buFont typeface="Arial" panose="020B0604020202020204" pitchFamily="34" charset="0"/>
              <a:buChar char="•"/>
            </a:pPr>
            <a:endParaRPr lang="en-US" sz="1200" dirty="0">
              <a:solidFill>
                <a:srgbClr val="000000"/>
              </a:solidFill>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It provided residential school survivors an opportunity to share their experiences during public and private meetings held across the country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310829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Understanding Equity &amp; Equality</a:t>
            </a:r>
          </a:p>
          <a:p>
            <a:pPr marL="171450" indent="-171450">
              <a:buFont typeface="Arial" panose="020B0604020202020204" pitchFamily="34" charset="0"/>
              <a:buChar char="•"/>
            </a:pPr>
            <a:r>
              <a:rPr lang="en-US" b="0" dirty="0"/>
              <a:t>Meritocracy</a:t>
            </a:r>
          </a:p>
          <a:p>
            <a:pPr marL="171450" indent="-171450">
              <a:buFont typeface="Arial" panose="020B0604020202020204" pitchFamily="34" charset="0"/>
              <a:buChar char="•"/>
            </a:pPr>
            <a:r>
              <a:rPr lang="en-US" b="0" dirty="0"/>
              <a:t>Deficit Thinking</a:t>
            </a:r>
          </a:p>
          <a:p>
            <a:pPr marL="171450" indent="-171450">
              <a:buFont typeface="Arial" panose="020B0604020202020204" pitchFamily="34" charset="0"/>
              <a:buChar char="•"/>
            </a:pPr>
            <a:r>
              <a:rPr lang="en-US" b="0" dirty="0"/>
              <a:t>Social Inequality</a:t>
            </a:r>
          </a:p>
          <a:p>
            <a:pPr marL="171450" indent="-171450">
              <a:buFont typeface="Arial" panose="020B0604020202020204" pitchFamily="34" charset="0"/>
              <a:buChar char="•"/>
            </a:pPr>
            <a:r>
              <a:rPr lang="en-CA" b="0" dirty="0"/>
              <a:t>Indigenous People</a:t>
            </a:r>
          </a:p>
          <a:p>
            <a:pPr marL="171450" indent="-171450">
              <a:buFont typeface="Arial" panose="020B0604020202020204" pitchFamily="34" charset="0"/>
              <a:buChar char="•"/>
            </a:pPr>
            <a:r>
              <a:rPr lang="en-CA" b="0" dirty="0"/>
              <a:t>Indigenous or Aboriginal</a:t>
            </a:r>
          </a:p>
          <a:p>
            <a:pPr marL="171450" indent="-171450">
              <a:buFont typeface="Arial" panose="020B0604020202020204" pitchFamily="34" charset="0"/>
              <a:buChar char="•"/>
            </a:pPr>
            <a:r>
              <a:rPr lang="en-CA" b="0" dirty="0"/>
              <a:t>Treaty Rights</a:t>
            </a:r>
          </a:p>
          <a:p>
            <a:pPr marL="171450" indent="-171450">
              <a:buFont typeface="Arial" panose="020B0604020202020204" pitchFamily="34" charset="0"/>
              <a:buChar char="•"/>
            </a:pPr>
            <a:r>
              <a:rPr lang="en-CA" b="0" dirty="0"/>
              <a:t>Treaties</a:t>
            </a:r>
          </a:p>
          <a:p>
            <a:pPr marL="171450" indent="-171450">
              <a:buFont typeface="Arial" panose="020B0604020202020204" pitchFamily="34" charset="0"/>
              <a:buChar char="•"/>
            </a:pPr>
            <a:r>
              <a:rPr lang="en-CA" b="0" dirty="0"/>
              <a:t>The Indian Act</a:t>
            </a:r>
          </a:p>
          <a:p>
            <a:pPr marL="171450" indent="-171450">
              <a:buFont typeface="Arial" panose="020B0604020202020204" pitchFamily="34" charset="0"/>
              <a:buChar char="•"/>
            </a:pPr>
            <a:r>
              <a:rPr lang="en-CA" b="0" dirty="0"/>
              <a:t>Residential Schools</a:t>
            </a:r>
          </a:p>
          <a:p>
            <a:pPr marL="171450" indent="-171450">
              <a:buFont typeface="Arial" panose="020B0604020202020204" pitchFamily="34" charset="0"/>
              <a:buChar char="•"/>
            </a:pPr>
            <a:r>
              <a:rPr lang="en-CA" b="0" dirty="0"/>
              <a:t>The 60’s Scoop</a:t>
            </a:r>
          </a:p>
          <a:p>
            <a:pPr marL="171450" indent="-171450">
              <a:buFont typeface="Arial" panose="020B0604020202020204" pitchFamily="34" charset="0"/>
              <a:buChar char="•"/>
            </a:pPr>
            <a:r>
              <a:rPr lang="en-CA" b="0" dirty="0"/>
              <a:t>The Millennial Scoop</a:t>
            </a:r>
          </a:p>
          <a:p>
            <a:pPr marL="171450" indent="-171450">
              <a:buFont typeface="Arial" panose="020B0604020202020204" pitchFamily="34" charset="0"/>
              <a:buChar char="•"/>
            </a:pPr>
            <a:r>
              <a:rPr lang="en-CA" b="0" dirty="0"/>
              <a:t>Truth &amp; Reconciliation</a:t>
            </a:r>
          </a:p>
          <a:p>
            <a:pPr marL="171450" indent="-171450">
              <a:buFont typeface="Arial" panose="020B0604020202020204" pitchFamily="34" charset="0"/>
              <a:buChar char="•"/>
            </a:pPr>
            <a:r>
              <a:rPr lang="en-CA" b="0" dirty="0"/>
              <a:t>UNDRIP</a:t>
            </a:r>
          </a:p>
          <a:p>
            <a:pPr marL="171450" indent="-171450">
              <a:buFont typeface="Arial" panose="020B0604020202020204" pitchFamily="34" charset="0"/>
              <a:buChar char="•"/>
            </a:pPr>
            <a:r>
              <a:rPr lang="en-CA" b="0" dirty="0"/>
              <a:t>Questions</a:t>
            </a:r>
            <a:endParaRPr lang="en-US" b="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4211328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https://youtu.be/2zuRQmwaREY</a:t>
            </a:r>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3248958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 United Nations Declaration on the Rights of Indigenous Peoples (UNDRIP) is an international instrument adopted by the United Nations on September 13, 2007, to enshrine (according to Article 43) the rights that “constitute the minimum standards for the survival, dignity and well-being of the indigenous peoples of the world.”</a:t>
            </a:r>
          </a:p>
          <a:p>
            <a:pPr marL="171450" indent="-171450">
              <a:buFont typeface="Arial" panose="020B0604020202020204" pitchFamily="34" charset="0"/>
              <a:buChar char="•"/>
            </a:pPr>
            <a:r>
              <a:rPr lang="en-US" sz="1200" dirty="0"/>
              <a:t>The UNDRIP was adopted by 144 countries, with 11 abstentions and 4 countries voting against it. These four countries were Canada, the USA, New Zealand, and Australia. Since 2009 Australia and New Zealand have reversed their positions and now support the Declaration, while the United States and Canada have announced that they will revise their positions yet nothing has changed yet.</a:t>
            </a:r>
            <a:endParaRPr lang="en-CA" sz="1200"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3791685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Ask yourself, if there was equality, what would I see, hear and feel around me:</a:t>
            </a:r>
          </a:p>
          <a:p>
            <a:pPr lvl="1"/>
            <a:r>
              <a:rPr lang="en-CA" dirty="0"/>
              <a:t>In society</a:t>
            </a:r>
          </a:p>
          <a:p>
            <a:pPr lvl="1"/>
            <a:r>
              <a:rPr lang="en-CA" dirty="0"/>
              <a:t>At work</a:t>
            </a:r>
          </a:p>
          <a:p>
            <a:pPr lvl="1"/>
            <a:r>
              <a:rPr lang="en-CA" dirty="0"/>
              <a:t>In the home</a:t>
            </a:r>
          </a:p>
          <a:p>
            <a:pPr lvl="1"/>
            <a:r>
              <a:rPr lang="en-CA" dirty="0"/>
              <a:t>In the media</a:t>
            </a:r>
          </a:p>
          <a:p>
            <a:pPr lvl="1"/>
            <a:r>
              <a:rPr lang="en-CA" dirty="0"/>
              <a:t>Among our leaders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3592824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CA" dirty="0"/>
              <a:t>You may have learned that First Nations people were the original inhabitants of Canada and have been for thousands of years.</a:t>
            </a:r>
          </a:p>
          <a:p>
            <a:pPr marL="628650" lvl="1" indent="-171450">
              <a:buFont typeface="Arial" panose="020B0604020202020204" pitchFamily="34" charset="0"/>
              <a:buChar char="•"/>
            </a:pPr>
            <a:r>
              <a:rPr lang="en-CA" dirty="0"/>
              <a:t>Do you think this image represents a Canadian ?</a:t>
            </a:r>
          </a:p>
          <a:p>
            <a:pPr marL="628650" lvl="1" indent="-171450">
              <a:buFont typeface="Arial" panose="020B0604020202020204" pitchFamily="34" charset="0"/>
              <a:buChar char="•"/>
            </a:pPr>
            <a:r>
              <a:rPr lang="en-CA" dirty="0"/>
              <a:t>What about the contribution of Black people to Canada </a:t>
            </a:r>
          </a:p>
          <a:p>
            <a:pPr marL="628650" lvl="1" indent="-171450">
              <a:buFont typeface="Arial" panose="020B0604020202020204" pitchFamily="34" charset="0"/>
              <a:buChar char="•"/>
            </a:pPr>
            <a:r>
              <a:rPr lang="en-CA" dirty="0"/>
              <a:t>In spite of this knowledge, you would probably look out for a white Canadian.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203198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800" b="0" i="0" u="none" strike="noStrike" baseline="0" dirty="0"/>
              <a:t>Students will learn and reliably demonstrate the ability to:</a:t>
            </a:r>
          </a:p>
          <a:p>
            <a:pPr algn="l">
              <a:buFont typeface="+mj-lt"/>
              <a:buAutoNum type="arabicPeriod"/>
            </a:pPr>
            <a:r>
              <a:rPr lang="en-US" sz="1800" b="0" i="0" dirty="0">
                <a:solidFill>
                  <a:srgbClr val="252327"/>
                </a:solidFill>
                <a:effectLst/>
              </a:rPr>
              <a:t>Differentiate between equity and equality</a:t>
            </a:r>
          </a:p>
          <a:p>
            <a:pPr algn="l">
              <a:buFont typeface="+mj-lt"/>
              <a:buAutoNum type="arabicPeriod"/>
            </a:pPr>
            <a:r>
              <a:rPr lang="en-US" sz="1800" b="0" i="0" dirty="0">
                <a:solidFill>
                  <a:srgbClr val="252327"/>
                </a:solidFill>
                <a:effectLst/>
              </a:rPr>
              <a:t>Understand the roots of colonialism and how it leads to internalized colonization</a:t>
            </a:r>
          </a:p>
          <a:p>
            <a:pPr algn="l">
              <a:buFont typeface="+mj-lt"/>
              <a:buAutoNum type="arabicPeriod"/>
            </a:pPr>
            <a:r>
              <a:rPr lang="en-US" sz="1800" b="0" i="0" dirty="0">
                <a:solidFill>
                  <a:srgbClr val="252327"/>
                </a:solidFill>
                <a:effectLst/>
              </a:rPr>
              <a:t>Examine the issue of race in relation to equity</a:t>
            </a:r>
          </a:p>
          <a:p>
            <a:pPr algn="l">
              <a:buFont typeface="+mj-lt"/>
              <a:buAutoNum type="arabicPeriod"/>
            </a:pPr>
            <a:r>
              <a:rPr lang="en-US" sz="1800" b="0" i="0" dirty="0">
                <a:solidFill>
                  <a:srgbClr val="252327"/>
                </a:solidFill>
                <a:effectLst/>
              </a:rPr>
              <a:t>Understand deficit thinking, meritocracy, neoliberalism, and tokenism</a:t>
            </a:r>
          </a:p>
          <a:p>
            <a:pPr algn="l">
              <a:buFont typeface="+mj-lt"/>
              <a:buAutoNum type="arabicPeriod"/>
            </a:pPr>
            <a:r>
              <a:rPr lang="en-US" sz="1800" b="0" i="0" dirty="0">
                <a:solidFill>
                  <a:srgbClr val="252327"/>
                </a:solidFill>
                <a:effectLst/>
              </a:rPr>
              <a:t>Recognize that power and privilege are contextual</a:t>
            </a:r>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understand equity as who gets what, when, and how (Frick, Parsons, &amp; Frick, 2019), we will better understand how during a pandemic.</a:t>
            </a:r>
          </a:p>
          <a:p>
            <a:pPr marL="171450" indent="-171450">
              <a:buFont typeface="Arial" panose="020B0604020202020204" pitchFamily="34" charset="0"/>
              <a:buChar char="•"/>
            </a:pPr>
            <a:r>
              <a:rPr lang="en-US" dirty="0"/>
              <a:t>For instance, some groups have more access to resources, supports, networks, and opportunities than others</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34905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Many factors produce inequality, Certain groups and individuals have advantages over others that give them access to opportunity.</a:t>
            </a:r>
          </a:p>
          <a:p>
            <a:pPr marL="171450" indent="-171450">
              <a:buFont typeface="Arial" panose="020B0604020202020204" pitchFamily="34" charset="0"/>
              <a:buChar char="•"/>
            </a:pPr>
            <a:r>
              <a:rPr lang="en-CA" dirty="0"/>
              <a:t>In other words, our society is not a level playing field.</a:t>
            </a:r>
          </a:p>
          <a:p>
            <a:pPr marL="171450" indent="-171450">
              <a:buFont typeface="Arial" panose="020B0604020202020204" pitchFamily="34" charset="0"/>
              <a:buChar char="•"/>
            </a:pPr>
            <a:r>
              <a:rPr lang="en-CA" dirty="0"/>
              <a:t>How do we address social inequality?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418830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One way of addressing social inequalities is to insist on the same treatment for everyone.</a:t>
            </a:r>
          </a:p>
          <a:p>
            <a:pPr marL="171450" indent="-171450">
              <a:buFont typeface="Arial" panose="020B0604020202020204" pitchFamily="34" charset="0"/>
              <a:buChar char="•"/>
            </a:pPr>
            <a:r>
              <a:rPr lang="en-CA" i="1" dirty="0"/>
              <a:t>Equality</a:t>
            </a:r>
            <a:r>
              <a:rPr lang="en-CA" dirty="0"/>
              <a:t> denotes sameness – everyone is treated the same without consideration of individual needs, circumstances, background or history.</a:t>
            </a:r>
          </a:p>
          <a:p>
            <a:pPr marL="171450" indent="-171450">
              <a:buFont typeface="Arial" panose="020B0604020202020204" pitchFamily="34" charset="0"/>
              <a:buChar char="•"/>
            </a:pPr>
            <a:r>
              <a:rPr lang="en-CA" dirty="0"/>
              <a:t>But is equality always fair?</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303601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Treating people equally in all cases can preserve inequality because, in most societies, individuals do not possess equal access to opportunities and resources in the first place.</a:t>
            </a:r>
          </a:p>
          <a:p>
            <a:pPr marL="171450" indent="-171450">
              <a:buFont typeface="Arial" panose="020B0604020202020204" pitchFamily="34" charset="0"/>
              <a:buChar char="•"/>
            </a:pPr>
            <a:r>
              <a:rPr lang="en-CA" dirty="0"/>
              <a:t>In other words, we live in societies where we do not start off as equal and where we do not all have the same chances.</a:t>
            </a:r>
          </a:p>
          <a:p>
            <a:pPr marL="171450" indent="-171450">
              <a:buFont typeface="Arial" panose="020B0604020202020204" pitchFamily="34" charset="0"/>
              <a:buChar char="•"/>
            </a:pPr>
            <a:r>
              <a:rPr lang="en-CA" dirty="0"/>
              <a:t>This is why </a:t>
            </a:r>
            <a:r>
              <a:rPr lang="en-CA" i="1" dirty="0"/>
              <a:t>equity</a:t>
            </a:r>
            <a:r>
              <a:rPr lang="en-CA" dirty="0"/>
              <a:t> continually asks the question: </a:t>
            </a:r>
            <a:r>
              <a:rPr lang="en-CA" b="1" dirty="0"/>
              <a:t>What is fair?</a:t>
            </a:r>
          </a:p>
          <a:p>
            <a:pPr marL="171450" indent="-171450">
              <a:buFont typeface="Arial" panose="020B0604020202020204" pitchFamily="34" charset="0"/>
              <a:buChar char="•"/>
            </a:pPr>
            <a:r>
              <a:rPr lang="en-CA" dirty="0"/>
              <a:t>Our answers will vary depending on our values, ideologies, and location in society.</a:t>
            </a:r>
          </a:p>
          <a:p>
            <a:pPr marL="171450" indent="-171450">
              <a:buFont typeface="Arial" panose="020B0604020202020204" pitchFamily="34" charset="0"/>
              <a:buChar char="•"/>
            </a:pPr>
            <a:r>
              <a:rPr lang="en-CA" i="1" dirty="0"/>
              <a:t>Equity</a:t>
            </a:r>
            <a:r>
              <a:rPr lang="en-CA" dirty="0"/>
              <a:t>: a concept that promotes the treatment of individuals taking into consideration circumstances, experiences, background, and history. Equity is focused on achieving equality of outcomes.</a:t>
            </a:r>
          </a:p>
          <a:p>
            <a:pPr marL="171450" indent="-171450">
              <a:buFont typeface="Arial" panose="020B0604020202020204" pitchFamily="34" charset="0"/>
              <a:buChar char="•"/>
            </a:pPr>
            <a:r>
              <a:rPr lang="en-CA" dirty="0"/>
              <a:t>There are different transit fares for students, seniors, and adults. Why is this? Is this fair?</a:t>
            </a:r>
          </a:p>
          <a:p>
            <a:pPr marL="171450" indent="-171450">
              <a:buFont typeface="Arial" panose="020B0604020202020204" pitchFamily="34" charset="0"/>
              <a:buChar char="•"/>
            </a:pPr>
            <a:endParaRPr lang="en-CA" b="1"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172062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165912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2023-11-16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multi-cultural-people-31844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hyperlink" Target="https://unsplash.com/s/photos/earn?utm_source=unsplash&amp;utm_medium=referral&amp;utm_content=creditCopyText" TargetMode="External"/><Relationship Id="rId4" Type="http://schemas.openxmlformats.org/officeDocument/2006/relationships/hyperlink" Target="https://unsplash.com/@mathieustern?utm_source=unsplash&amp;utm_medium=referral&amp;utm_content=creditCopyTe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daniel-reche-718241?utm_content=attributionCopyText&amp;utm_medium=referral&amp;utm_source=pexels"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hyperlink" Target="https://www.pexels.com/photo/gray-scale-photo-of-man-covering-face-with-his-hands-3601097/?utm_content=attributionCopyText&amp;utm_medium=referral&amp;utm_source=pexel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4K5fbQ1-zps?feature=oembed" TargetMode="External"/><Relationship Id="rId5" Type="http://schemas.openxmlformats.org/officeDocument/2006/relationships/hyperlink" Target="https://youtu.be/4K5fbQ1-zps" TargetMode="Externa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pexels.com/@angela-roma/" TargetMode="External"/><Relationship Id="rId4" Type="http://schemas.openxmlformats.org/officeDocument/2006/relationships/hyperlink" Target="https://www.pexels.com/photo/crop-woman-showing-paper-cup-73192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kindpng.com/imgv/wJJRiR_caps-chapters-flag-canada-map-flag-png-transparen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photo/beautiful-young-woman-wearing-native-american-costume_23668402.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photo/vertical-shot-dream-catcher-with-blurred-bokeh-background_7810251.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X-zwP6q1GkM?feature=oembed" TargetMode="External"/><Relationship Id="rId5" Type="http://schemas.openxmlformats.org/officeDocument/2006/relationships/hyperlink" Target="https://youtu.be/X-zwP6q1GkM" TargetMode="Externa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hyperlink" Target="http://www.hiprofile.com/"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cdncoin.com/1876-Indian-Treaty-Medal-Re-st-Pure-Silver-Piece-p/711583603389.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https://www.youtube.com/embed/BnfITZOIaO4?feature=oembed" TargetMode="External"/><Relationship Id="rId5" Type="http://schemas.openxmlformats.org/officeDocument/2006/relationships/hyperlink" Target="https://youtu.be/BnfITZOIaO4" TargetMode="Externa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hyperlink" Target="https://flickr.com/photos/lac-bac/1411404384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hyperlink" Target="https://www.flickr.com/photos/lac-bac/14185269124/in/album-7215764465879814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hyperlink" Target="https://www.cbc.ca/news/canada/residential-school-records-indigenous-1.608349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flickr.com/photos/lac-bac/14185269124/in/album-72157644658798142/" TargetMode="Externa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hyperlink" Target="https://www.flickr.com/photos/lac-bac/1399864839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hyperlink" Target="https://www.flickr.com/photos/lac-bac/14185269004/in/album-7215764465879814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favpng.com/png_view/free-eagle-images-eagle-feather-law-native-americans-in-the-united-states-clip-art-png/XtyKxDP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briarpatchmagazine.com/articles/view/a-legacy-of-canadian-child-car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freepik.com/photos/globe-ha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hiprofi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unsplash.com/s/photos/coffee-break?utm_source=unsplash&amp;utm_medium=referral&amp;utm_content=creditCopyText" TargetMode="External"/><Relationship Id="rId4" Type="http://schemas.openxmlformats.org/officeDocument/2006/relationships/hyperlink" Target="https://unsplash.com/@nate_dumlao?utm_source=unsplash&amp;utm_medium=referral&amp;utm_content=creditCopyTex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ommons.wikimedia.org/wiki/File:TRC_Canada_Logo.svg" TargetMode="External"/><Relationship Id="rId4" Type="http://schemas.openxmlformats.org/officeDocument/2006/relationships/hyperlink" Target="https://commons.wikimedia.org/wiki/Category:Truth_and_Reconciliation_Commission_of_Canada"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ideo" Target="https://www.youtube.com/embed/2zuRQmwaREY?feature=oembed" TargetMode="External"/><Relationship Id="rId5" Type="http://schemas.openxmlformats.org/officeDocument/2006/relationships/hyperlink" Target="https://youtu.be/2zuRQmwaREY" TargetMode="Externa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un.org/development/desa/indigenouspeoples/wp-content/uploads/sites/19/2018/11/UNDRIP_E_web.pdf" TargetMode="External"/><Relationship Id="rId7" Type="http://schemas.openxmlformats.org/officeDocument/2006/relationships/hyperlink" Target="https://unsplash.com/s/photos/united-nations?utm_source=unsplash&amp;utm_medium=referral&amp;utm_content=creditCopyTex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unsplash.com/@jmdv?utm_source=unsplash&amp;utm_medium=referral&amp;utm_content=creditCopyText" TargetMode="External"/><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4.sv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4451375" TargetMode="External"/><Relationship Id="rId5" Type="http://schemas.openxmlformats.org/officeDocument/2006/relationships/hyperlink" Target="https://pixabay.com/users/wallusy-7300500/?utm_source=link-attribution&amp;utm_medium=referral&amp;utm_campaign=image&amp;utm_content=4451375" TargetMode="Externa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4147655" TargetMode="External"/><Relationship Id="rId5" Type="http://schemas.openxmlformats.org/officeDocument/2006/relationships/hyperlink" Target="https://pixabay.com/users/arttower-5337/?utm_source=link-attribution&amp;utm_medium=referral&amp;utm_campaign=image&amp;utm_content=4147655" TargetMode="External"/><Relationship Id="rId4" Type="http://schemas.openxmlformats.org/officeDocument/2006/relationships/hyperlink" Target="https://pixabay.com/illustrations/indigenous-man-male-native-414765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freepik.com/free-vector/multicultural-people-standing-together_9176081.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behance.net/gallery/68015119/Equal-vs-Equitable-Infographi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behance.net/gallery/68015119/Equal-vs-Equitable-Infographi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behance.net/gallery/68015119/Equal-vs-Equitable-Infographi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unsplash.com/s/photos/white-privilege?utm_source=unsplash&amp;utm_medium=referral&amp;utm_content=creditCopyText" TargetMode="External"/><Relationship Id="rId4" Type="http://schemas.openxmlformats.org/officeDocument/2006/relationships/hyperlink" Target="https://unsplash.com/@jontyson?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Multi- Cultural People Stock Photo">
            <a:extLst>
              <a:ext uri="{FF2B5EF4-FFF2-40B4-BE49-F238E27FC236}">
                <a16:creationId xmlns:a16="http://schemas.microsoft.com/office/drawing/2014/main" id="{A4651C16-63D7-C1AF-A71A-4D2CEF024F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86"/>
          <a:stretch/>
        </p:blipFill>
        <p:spPr bwMode="auto">
          <a:xfrm>
            <a:off x="-20637" y="-24838"/>
            <a:ext cx="12201525" cy="68828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76AEAC-6713-46E8-8478-96065161B1ED}"/>
              </a:ext>
            </a:extLst>
          </p:cNvPr>
          <p:cNvSpPr/>
          <p:nvPr/>
        </p:nvSpPr>
        <p:spPr>
          <a:xfrm>
            <a:off x="-20637" y="3298"/>
            <a:ext cx="12220971" cy="688283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79809" y="3479920"/>
            <a:ext cx="11449050" cy="1208314"/>
          </a:xfrm>
          <a:ln w="19050">
            <a:noFill/>
          </a:ln>
        </p:spPr>
        <p:txBody>
          <a:bodyPr>
            <a:noAutofit/>
          </a:bodyPr>
          <a:lstStyle/>
          <a:p>
            <a:r>
              <a:rPr lang="en-CA" sz="8000" dirty="0">
                <a:ln w="19050">
                  <a:solidFill>
                    <a:schemeClr val="bg1"/>
                  </a:solidFill>
                </a:ln>
                <a:solidFill>
                  <a:schemeClr val="bg1"/>
                </a:solidFill>
              </a:rPr>
              <a:t>Understanding Equity</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399256" y="4688234"/>
            <a:ext cx="11449050" cy="692150"/>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a:t>
            </a:r>
          </a:p>
        </p:txBody>
      </p:sp>
      <p:sp>
        <p:nvSpPr>
          <p:cNvPr id="5" name="Title 1">
            <a:extLst>
              <a:ext uri="{FF2B5EF4-FFF2-40B4-BE49-F238E27FC236}">
                <a16:creationId xmlns:a16="http://schemas.microsoft.com/office/drawing/2014/main" id="{40EF3B24-B4B0-4B6E-87A3-54D7F811C2F3}"/>
              </a:ext>
            </a:extLst>
          </p:cNvPr>
          <p:cNvSpPr txBox="1">
            <a:spLocks/>
          </p:cNvSpPr>
          <p:nvPr/>
        </p:nvSpPr>
        <p:spPr>
          <a:xfrm>
            <a:off x="399256" y="5267558"/>
            <a:ext cx="11555482" cy="69215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sz="4800" dirty="0">
                <a:solidFill>
                  <a:schemeClr val="bg1"/>
                </a:solidFill>
              </a:rPr>
              <a:t>Week 10</a:t>
            </a:r>
          </a:p>
        </p:txBody>
      </p:sp>
      <p:sp>
        <p:nvSpPr>
          <p:cNvPr id="10" name="TextBox 9">
            <a:hlinkClick r:id="rId4"/>
            <a:extLst>
              <a:ext uri="{FF2B5EF4-FFF2-40B4-BE49-F238E27FC236}">
                <a16:creationId xmlns:a16="http://schemas.microsoft.com/office/drawing/2014/main" id="{9FA230F7-5373-DEA4-7E44-FBD2475E2333}"/>
              </a:ext>
            </a:extLst>
          </p:cNvPr>
          <p:cNvSpPr txBox="1"/>
          <p:nvPr/>
        </p:nvSpPr>
        <p:spPr>
          <a:xfrm>
            <a:off x="3041557" y="6346201"/>
            <a:ext cx="6105524" cy="338554"/>
          </a:xfrm>
          <a:prstGeom prst="rect">
            <a:avLst/>
          </a:prstGeom>
          <a:noFill/>
        </p:spPr>
        <p:txBody>
          <a:bodyPr wrap="square">
            <a:spAutoFit/>
          </a:bodyPr>
          <a:lstStyle/>
          <a:p>
            <a:pPr algn="ctr"/>
            <a:r>
              <a:rPr lang="en-US" sz="1600" b="1" i="0" dirty="0">
                <a:solidFill>
                  <a:schemeClr val="bg1"/>
                </a:solidFill>
                <a:effectLst/>
              </a:rPr>
              <a:t>Photo by fauxels from Pexels</a:t>
            </a:r>
            <a:endParaRPr lang="en-CA" sz="1600" b="1" dirty="0">
              <a:solidFill>
                <a:schemeClr val="bg1"/>
              </a:solidFill>
            </a:endParaRPr>
          </a:p>
        </p:txBody>
      </p:sp>
    </p:spTree>
    <p:extLst>
      <p:ext uri="{BB962C8B-B14F-4D97-AF65-F5344CB8AC3E}">
        <p14:creationId xmlns:p14="http://schemas.microsoft.com/office/powerpoint/2010/main" val="1453638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MERITOCRACY</a:t>
            </a:r>
          </a:p>
        </p:txBody>
      </p:sp>
      <p:sp>
        <p:nvSpPr>
          <p:cNvPr id="3" name="Content Placeholder 2"/>
          <p:cNvSpPr>
            <a:spLocks noGrp="1"/>
          </p:cNvSpPr>
          <p:nvPr>
            <p:ph idx="1"/>
          </p:nvPr>
        </p:nvSpPr>
        <p:spPr>
          <a:xfrm>
            <a:off x="376187" y="1587642"/>
            <a:ext cx="4195813" cy="3682716"/>
          </a:xfrm>
        </p:spPr>
        <p:txBody>
          <a:bodyPr/>
          <a:lstStyle/>
          <a:p>
            <a:pPr marL="0" indent="0">
              <a:buNone/>
            </a:pPr>
            <a:r>
              <a:rPr lang="en-US" dirty="0"/>
              <a:t>A social order where people are ranked and rewarded based on their abilities with no consideration of contextual factors that may affect their performance (</a:t>
            </a:r>
            <a:r>
              <a:rPr lang="en-US" dirty="0" err="1"/>
              <a:t>DeSario</a:t>
            </a:r>
            <a:r>
              <a:rPr lang="en-US" dirty="0"/>
              <a:t>, 2003, p. 485).</a:t>
            </a:r>
            <a:endParaRPr lang="en-CA" dirty="0"/>
          </a:p>
        </p:txBody>
      </p:sp>
      <p:grpSp>
        <p:nvGrpSpPr>
          <p:cNvPr id="6" name="Group 5">
            <a:extLst>
              <a:ext uri="{FF2B5EF4-FFF2-40B4-BE49-F238E27FC236}">
                <a16:creationId xmlns:a16="http://schemas.microsoft.com/office/drawing/2014/main" id="{13E82FBE-85BC-8AB2-E4E5-891A67ED7882}"/>
              </a:ext>
            </a:extLst>
          </p:cNvPr>
          <p:cNvGrpSpPr/>
          <p:nvPr/>
        </p:nvGrpSpPr>
        <p:grpSpPr>
          <a:xfrm>
            <a:off x="5239321" y="1"/>
            <a:ext cx="7095553" cy="6858000"/>
            <a:chOff x="5239321" y="1"/>
            <a:chExt cx="7095553" cy="6858000"/>
          </a:xfrm>
        </p:grpSpPr>
        <p:pic>
          <p:nvPicPr>
            <p:cNvPr id="3074" name="Picture 2" descr="green and white ceramic figurine">
              <a:extLst>
                <a:ext uri="{FF2B5EF4-FFF2-40B4-BE49-F238E27FC236}">
                  <a16:creationId xmlns:a16="http://schemas.microsoft.com/office/drawing/2014/main" id="{12165141-5D3E-44DA-0E53-476108418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01" r="21778"/>
            <a:stretch/>
          </p:blipFill>
          <p:spPr bwMode="auto">
            <a:xfrm>
              <a:off x="5239321" y="1"/>
              <a:ext cx="695267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32E5AC-EC8D-34E5-D11E-662EDF14B4FB}"/>
                </a:ext>
              </a:extLst>
            </p:cNvPr>
            <p:cNvSpPr txBox="1"/>
            <p:nvPr/>
          </p:nvSpPr>
          <p:spPr>
            <a:xfrm>
              <a:off x="5239321" y="6433338"/>
              <a:ext cx="7095553" cy="307777"/>
            </a:xfrm>
            <a:prstGeom prst="rect">
              <a:avLst/>
            </a:prstGeom>
            <a:noFill/>
          </p:spPr>
          <p:txBody>
            <a:bodyPr wrap="square">
              <a:spAutoFit/>
            </a:bodyPr>
            <a:lstStyle/>
            <a:p>
              <a:pPr algn="ctr"/>
              <a:r>
                <a:rPr lang="en-US" sz="1400" b="1" dirty="0"/>
                <a:t>Photo by </a:t>
              </a:r>
              <a:r>
                <a:rPr lang="en-US" sz="1400" b="1" dirty="0">
                  <a:hlinkClick r:id="rId4">
                    <a:extLst>
                      <a:ext uri="{A12FA001-AC4F-418D-AE19-62706E023703}">
                        <ahyp:hlinkClr xmlns:ahyp="http://schemas.microsoft.com/office/drawing/2018/hyperlinkcolor" val="tx"/>
                      </a:ext>
                    </a:extLst>
                  </a:hlinkClick>
                </a:rPr>
                <a:t>Mathieu Stern</a:t>
              </a:r>
              <a:r>
                <a:rPr lang="en-US" sz="1400" b="1" dirty="0"/>
                <a:t> on </a:t>
              </a:r>
              <a:r>
                <a:rPr lang="en-US" sz="1400" b="1" dirty="0">
                  <a:hlinkClick r:id="rId5">
                    <a:extLst>
                      <a:ext uri="{A12FA001-AC4F-418D-AE19-62706E023703}">
                        <ahyp:hlinkClr xmlns:ahyp="http://schemas.microsoft.com/office/drawing/2018/hyperlinkcolor" val="tx"/>
                      </a:ext>
                    </a:extLst>
                  </a:hlinkClick>
                </a:rPr>
                <a:t>Unsplash</a:t>
              </a:r>
              <a:r>
                <a:rPr lang="en-US" sz="1400" b="1" dirty="0"/>
                <a:t> </a:t>
              </a:r>
              <a:endParaRPr lang="en-CA" sz="1400" b="1" dirty="0"/>
            </a:p>
          </p:txBody>
        </p:sp>
      </p:grpSp>
    </p:spTree>
    <p:extLst>
      <p:ext uri="{BB962C8B-B14F-4D97-AF65-F5344CB8AC3E}">
        <p14:creationId xmlns:p14="http://schemas.microsoft.com/office/powerpoint/2010/main" val="311429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5758827" cy="1325563"/>
          </a:xfrm>
        </p:spPr>
        <p:txBody>
          <a:bodyPr/>
          <a:lstStyle/>
          <a:p>
            <a:r>
              <a:rPr lang="en-CA" dirty="0"/>
              <a:t>Deficit Thinking</a:t>
            </a:r>
          </a:p>
        </p:txBody>
      </p:sp>
      <p:sp>
        <p:nvSpPr>
          <p:cNvPr id="3" name="Content Placeholder 2"/>
          <p:cNvSpPr>
            <a:spLocks noGrp="1"/>
          </p:cNvSpPr>
          <p:nvPr>
            <p:ph idx="1"/>
          </p:nvPr>
        </p:nvSpPr>
        <p:spPr>
          <a:xfrm>
            <a:off x="6135013" y="1557338"/>
            <a:ext cx="5719813" cy="4908550"/>
          </a:xfrm>
        </p:spPr>
        <p:txBody>
          <a:bodyPr>
            <a:noAutofit/>
          </a:bodyPr>
          <a:lstStyle/>
          <a:p>
            <a:r>
              <a:rPr lang="en-US" sz="2600" dirty="0"/>
              <a:t>Focuses on what students “lack” and aims to “fix” them, while ignoring or minimizing the structural and systemic issues that affect their lives and learning experiences.</a:t>
            </a:r>
          </a:p>
          <a:p>
            <a:r>
              <a:rPr lang="en-US" sz="2600" dirty="0"/>
              <a:t>It looks for simple answers to complex issues like racism, sexism, and classism.</a:t>
            </a:r>
          </a:p>
          <a:p>
            <a:r>
              <a:rPr lang="en-US" sz="2600" dirty="0"/>
              <a:t>Deficit thinking strengthens stereotypes, discourages students, leads to low expectations of students, and has a negative impact on students’ overall education</a:t>
            </a:r>
            <a:endParaRPr lang="en-CA" sz="2600" dirty="0"/>
          </a:p>
        </p:txBody>
      </p:sp>
      <p:grpSp>
        <p:nvGrpSpPr>
          <p:cNvPr id="5" name="Group 4">
            <a:extLst>
              <a:ext uri="{FF2B5EF4-FFF2-40B4-BE49-F238E27FC236}">
                <a16:creationId xmlns:a16="http://schemas.microsoft.com/office/drawing/2014/main" id="{9287F954-6756-63B1-37A6-C6C40A070061}"/>
              </a:ext>
            </a:extLst>
          </p:cNvPr>
          <p:cNvGrpSpPr/>
          <p:nvPr/>
        </p:nvGrpSpPr>
        <p:grpSpPr>
          <a:xfrm>
            <a:off x="0" y="0"/>
            <a:ext cx="5811164" cy="6858000"/>
            <a:chOff x="0" y="0"/>
            <a:chExt cx="5811164" cy="6858000"/>
          </a:xfrm>
        </p:grpSpPr>
        <p:pic>
          <p:nvPicPr>
            <p:cNvPr id="4098" name="Picture 2" descr="Free Gray scale Photo of Man Covering Face With His Hands Stock Photo">
              <a:extLst>
                <a:ext uri="{FF2B5EF4-FFF2-40B4-BE49-F238E27FC236}">
                  <a16:creationId xmlns:a16="http://schemas.microsoft.com/office/drawing/2014/main" id="{AAF1B9F0-8FD6-3B9B-B050-0A5FAF3159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14" t="116" r="24074" b="-116"/>
            <a:stretch/>
          </p:blipFill>
          <p:spPr bwMode="auto">
            <a:xfrm>
              <a:off x="0" y="0"/>
              <a:ext cx="5772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242EE5-AEDE-21CF-6B15-9F1DBB5FB08B}"/>
                </a:ext>
              </a:extLst>
            </p:cNvPr>
            <p:cNvSpPr txBox="1"/>
            <p:nvPr/>
          </p:nvSpPr>
          <p:spPr>
            <a:xfrm>
              <a:off x="0" y="6281222"/>
              <a:ext cx="5811164" cy="369332"/>
            </a:xfrm>
            <a:prstGeom prst="rect">
              <a:avLst/>
            </a:prstGeom>
            <a:noFill/>
          </p:spPr>
          <p:txBody>
            <a:bodyPr wrap="square">
              <a:spAutoFit/>
            </a:bodyPr>
            <a:lstStyle/>
            <a:p>
              <a:pPr algn="ctr"/>
              <a:r>
                <a:rPr lang="en-US" b="1" i="0" dirty="0">
                  <a:solidFill>
                    <a:schemeClr val="bg1"/>
                  </a:solidFill>
                  <a:effectLst/>
                </a:rPr>
                <a:t>Photo by </a:t>
              </a:r>
              <a:r>
                <a:rPr lang="en-US" b="1" i="0" u="none" strike="noStrike" dirty="0">
                  <a:solidFill>
                    <a:schemeClr val="bg1"/>
                  </a:solidFill>
                  <a:effectLst/>
                  <a:hlinkClick r:id="rId3">
                    <a:extLst>
                      <a:ext uri="{A12FA001-AC4F-418D-AE19-62706E023703}">
                        <ahyp:hlinkClr xmlns:ahyp="http://schemas.microsoft.com/office/drawing/2018/hyperlinkcolor" val="tx"/>
                      </a:ext>
                    </a:extLst>
                  </a:hlinkClick>
                </a:rPr>
                <a:t>Daniel </a:t>
              </a:r>
              <a:r>
                <a:rPr lang="en-US" b="1" i="0" u="none" strike="noStrike" dirty="0" err="1">
                  <a:solidFill>
                    <a:schemeClr val="bg1"/>
                  </a:solidFill>
                  <a:effectLst/>
                  <a:hlinkClick r:id="rId3">
                    <a:extLst>
                      <a:ext uri="{A12FA001-AC4F-418D-AE19-62706E023703}">
                        <ahyp:hlinkClr xmlns:ahyp="http://schemas.microsoft.com/office/drawing/2018/hyperlinkcolor" val="tx"/>
                      </a:ext>
                    </a:extLst>
                  </a:hlinkClick>
                </a:rPr>
                <a:t>Reche</a:t>
              </a:r>
              <a:r>
                <a:rPr lang="en-US" b="1" i="0" dirty="0">
                  <a:solidFill>
                    <a:schemeClr val="bg1"/>
                  </a:solidFill>
                  <a:effectLst/>
                </a:rPr>
                <a:t> from </a:t>
              </a:r>
              <a:r>
                <a:rPr lang="en-US" b="1" i="0" u="none" strike="noStrike" dirty="0">
                  <a:solidFill>
                    <a:schemeClr val="bg1"/>
                  </a:solidFill>
                  <a:effectLst/>
                  <a:hlinkClick r:id="rId4">
                    <a:extLst>
                      <a:ext uri="{A12FA001-AC4F-418D-AE19-62706E023703}">
                        <ahyp:hlinkClr xmlns:ahyp="http://schemas.microsoft.com/office/drawing/2018/hyperlinkcolor" val="tx"/>
                      </a:ext>
                    </a:extLst>
                  </a:hlinkClick>
                </a:rPr>
                <a:t>Pexels</a:t>
              </a:r>
              <a:endParaRPr lang="en-CA" b="1" dirty="0">
                <a:solidFill>
                  <a:schemeClr val="bg1"/>
                </a:solidFill>
              </a:endParaRPr>
            </a:p>
          </p:txBody>
        </p:sp>
      </p:grpSp>
    </p:spTree>
    <p:extLst>
      <p:ext uri="{BB962C8B-B14F-4D97-AF65-F5344CB8AC3E}">
        <p14:creationId xmlns:p14="http://schemas.microsoft.com/office/powerpoint/2010/main" val="250617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Social Inequalities Explained in a $100 Race - Please Watch to the End. Thanks.">
            <a:hlinkClick r:id="" action="ppaction://media"/>
            <a:extLst>
              <a:ext uri="{FF2B5EF4-FFF2-40B4-BE49-F238E27FC236}">
                <a16:creationId xmlns:a16="http://schemas.microsoft.com/office/drawing/2014/main" id="{F0A8445D-5F56-44E5-9B74-C415309893DB}"/>
              </a:ext>
            </a:extLst>
          </p:cNvPr>
          <p:cNvPicPr>
            <a:picLocks noRot="1" noChangeAspect="1"/>
          </p:cNvPicPr>
          <p:nvPr>
            <a:videoFile r:link="rId1"/>
          </p:nvPr>
        </p:nvPicPr>
        <p:blipFill>
          <a:blip r:embed="rId4"/>
          <a:stretch>
            <a:fillRect/>
          </a:stretch>
        </p:blipFill>
        <p:spPr>
          <a:xfrm>
            <a:off x="0" y="0"/>
            <a:ext cx="12192000" cy="6873240"/>
          </a:xfrm>
          <a:prstGeom prst="rect">
            <a:avLst/>
          </a:prstGeom>
        </p:spPr>
      </p:pic>
      <p:sp>
        <p:nvSpPr>
          <p:cNvPr id="4" name="Title 1">
            <a:extLst>
              <a:ext uri="{FF2B5EF4-FFF2-40B4-BE49-F238E27FC236}">
                <a16:creationId xmlns:a16="http://schemas.microsoft.com/office/drawing/2014/main" id="{F06DCDF5-ECD5-4611-AAA5-0649CE206C40}"/>
              </a:ext>
            </a:extLst>
          </p:cNvPr>
          <p:cNvSpPr txBox="1">
            <a:spLocks/>
          </p:cNvSpPr>
          <p:nvPr/>
        </p:nvSpPr>
        <p:spPr>
          <a:xfrm>
            <a:off x="371475" y="239996"/>
            <a:ext cx="11483351"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SOCIAL INEQUALITY</a:t>
            </a:r>
          </a:p>
        </p:txBody>
      </p:sp>
      <p:sp>
        <p:nvSpPr>
          <p:cNvPr id="2" name="Rectangle 1">
            <a:hlinkClick r:id="rId5"/>
            <a:extLst>
              <a:ext uri="{FF2B5EF4-FFF2-40B4-BE49-F238E27FC236}">
                <a16:creationId xmlns:a16="http://schemas.microsoft.com/office/drawing/2014/main" id="{59FE09C7-F506-430A-92DE-4E1D3C666580}"/>
              </a:ext>
            </a:extLst>
          </p:cNvPr>
          <p:cNvSpPr/>
          <p:nvPr/>
        </p:nvSpPr>
        <p:spPr>
          <a:xfrm>
            <a:off x="0" y="-239996"/>
            <a:ext cx="1218088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87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rop woman showing paper cup Stock Photo">
            <a:extLst>
              <a:ext uri="{FF2B5EF4-FFF2-40B4-BE49-F238E27FC236}">
                <a16:creationId xmlns:a16="http://schemas.microsoft.com/office/drawing/2014/main" id="{0C5895C0-EAF8-4CFC-889A-530DA8CCA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84" b="26159"/>
          <a:stretch/>
        </p:blipFill>
        <p:spPr bwMode="auto">
          <a:xfrm>
            <a:off x="-30996" y="-40341"/>
            <a:ext cx="12211884" cy="6917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64550A7-4747-478E-9CE7-59032645F3DE}"/>
              </a:ext>
            </a:extLst>
          </p:cNvPr>
          <p:cNvSpPr txBox="1"/>
          <p:nvPr/>
        </p:nvSpPr>
        <p:spPr>
          <a:xfrm>
            <a:off x="8047038" y="6296896"/>
            <a:ext cx="4133850"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t>
            </a:r>
            <a:r>
              <a:rPr lang="en-US" b="1" i="0"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Angela Roma </a:t>
            </a:r>
            <a:r>
              <a:rPr lang="en-US" b="1" i="0" dirty="0">
                <a:solidFill>
                  <a:schemeClr val="bg1"/>
                </a:solidFill>
                <a:effectLst/>
                <a:latin typeface="Calibri" panose="020F0502020204030204" pitchFamily="34" charset="0"/>
              </a:rPr>
              <a:t>from </a:t>
            </a:r>
            <a:r>
              <a:rPr lang="en-US" b="1" i="0" u="sng" dirty="0">
                <a:solidFill>
                  <a:schemeClr val="bg1"/>
                </a:solidFill>
                <a:effectLst/>
                <a:latin typeface="Calibri" panose="020F0502020204030204" pitchFamily="34" charset="0"/>
              </a:rPr>
              <a:t>Pexels</a:t>
            </a:r>
            <a:r>
              <a:rPr lang="en-US" b="1" u="sng" dirty="0">
                <a:solidFill>
                  <a:schemeClr val="bg1"/>
                </a:solidFill>
                <a:latin typeface="Calibri" panose="020F0502020204030204" pitchFamily="34" charset="0"/>
              </a:rPr>
              <a:t>.com</a:t>
            </a:r>
            <a:endParaRPr lang="en-CA" b="1" u="sng" dirty="0">
              <a:solidFill>
                <a:schemeClr val="bg1"/>
              </a:solidFill>
            </a:endParaRPr>
          </a:p>
        </p:txBody>
      </p:sp>
    </p:spTree>
    <p:extLst>
      <p:ext uri="{BB962C8B-B14F-4D97-AF65-F5344CB8AC3E}">
        <p14:creationId xmlns:p14="http://schemas.microsoft.com/office/powerpoint/2010/main" val="201077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and white flag&#10;&#10;Description automatically generated with low confidence">
            <a:extLst>
              <a:ext uri="{FF2B5EF4-FFF2-40B4-BE49-F238E27FC236}">
                <a16:creationId xmlns:a16="http://schemas.microsoft.com/office/drawing/2014/main" id="{5BAFF8B9-C0FE-2537-5A25-5614BD64268F}"/>
              </a:ext>
            </a:extLst>
          </p:cNvPr>
          <p:cNvPicPr>
            <a:picLocks noChangeAspect="1"/>
          </p:cNvPicPr>
          <p:nvPr/>
        </p:nvPicPr>
        <p:blipFill>
          <a:blip r:embed="rId3">
            <a:alphaModFix amt="59000"/>
            <a:extLst>
              <a:ext uri="{28A0092B-C50C-407E-A947-70E740481C1C}">
                <a14:useLocalDpi xmlns:a14="http://schemas.microsoft.com/office/drawing/2010/main" val="0"/>
              </a:ext>
            </a:extLst>
          </a:blip>
          <a:stretch>
            <a:fillRect/>
          </a:stretch>
        </p:blipFill>
        <p:spPr>
          <a:xfrm>
            <a:off x="636613" y="0"/>
            <a:ext cx="10918773" cy="6858000"/>
          </a:xfrm>
          <a:prstGeom prst="rect">
            <a:avLst/>
          </a:prstGeom>
        </p:spPr>
      </p:pic>
      <p:sp>
        <p:nvSpPr>
          <p:cNvPr id="13" name="TextBox 12">
            <a:extLst>
              <a:ext uri="{FF2B5EF4-FFF2-40B4-BE49-F238E27FC236}">
                <a16:creationId xmlns:a16="http://schemas.microsoft.com/office/drawing/2014/main" id="{8528E03B-7958-4E59-B6FA-2F433544186F}"/>
              </a:ext>
            </a:extLst>
          </p:cNvPr>
          <p:cNvSpPr txBox="1"/>
          <p:nvPr/>
        </p:nvSpPr>
        <p:spPr>
          <a:xfrm>
            <a:off x="11112" y="5565685"/>
            <a:ext cx="12192000" cy="1200329"/>
          </a:xfrm>
          <a:prstGeom prst="rect">
            <a:avLst/>
          </a:prstGeom>
          <a:noFill/>
        </p:spPr>
        <p:txBody>
          <a:bodyPr wrap="square" rtlCol="0">
            <a:spAutoFit/>
          </a:bodyPr>
          <a:lstStyle/>
          <a:p>
            <a:pPr algn="ctr"/>
            <a:r>
              <a:rPr lang="en-US" sz="7200" b="1" spc="300" dirty="0">
                <a:solidFill>
                  <a:srgbClr val="C00000"/>
                </a:solidFill>
                <a:latin typeface="Alégre Sans" panose="02060606060101040101" pitchFamily="18" charset="0"/>
              </a:rPr>
              <a:t>CANADA</a:t>
            </a:r>
          </a:p>
        </p:txBody>
      </p:sp>
      <p:sp>
        <p:nvSpPr>
          <p:cNvPr id="8" name="TextBox 7">
            <a:hlinkClick r:id="rId4"/>
            <a:extLst>
              <a:ext uri="{FF2B5EF4-FFF2-40B4-BE49-F238E27FC236}">
                <a16:creationId xmlns:a16="http://schemas.microsoft.com/office/drawing/2014/main" id="{404A8C1D-49D6-0881-2093-E97E9CA16D1B}"/>
              </a:ext>
            </a:extLst>
          </p:cNvPr>
          <p:cNvSpPr txBox="1"/>
          <p:nvPr/>
        </p:nvSpPr>
        <p:spPr>
          <a:xfrm>
            <a:off x="371475" y="6442328"/>
            <a:ext cx="2686050" cy="307777"/>
          </a:xfrm>
          <a:prstGeom prst="rect">
            <a:avLst/>
          </a:prstGeom>
          <a:noFill/>
        </p:spPr>
        <p:txBody>
          <a:bodyPr wrap="square">
            <a:spAutoFit/>
          </a:bodyPr>
          <a:lstStyle/>
          <a:p>
            <a:r>
              <a:rPr lang="en-CA" sz="1400" b="1" dirty="0"/>
              <a:t>Canada Map by </a:t>
            </a:r>
            <a:r>
              <a:rPr lang="en-CA" sz="1400" b="1" dirty="0" err="1"/>
              <a:t>KindPNG</a:t>
            </a:r>
            <a:endParaRPr lang="en-CA" sz="1400" b="1" dirty="0"/>
          </a:p>
        </p:txBody>
      </p:sp>
    </p:spTree>
    <p:extLst>
      <p:ext uri="{BB962C8B-B14F-4D97-AF65-F5344CB8AC3E}">
        <p14:creationId xmlns:p14="http://schemas.microsoft.com/office/powerpoint/2010/main" val="403995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Indigenous PEOPLE OF CANADA</a:t>
            </a:r>
          </a:p>
        </p:txBody>
      </p:sp>
      <p:sp>
        <p:nvSpPr>
          <p:cNvPr id="3" name="Content Placeholder 2"/>
          <p:cNvSpPr>
            <a:spLocks noGrp="1"/>
          </p:cNvSpPr>
          <p:nvPr>
            <p:ph idx="1"/>
          </p:nvPr>
        </p:nvSpPr>
        <p:spPr>
          <a:xfrm>
            <a:off x="6095999" y="1557338"/>
            <a:ext cx="5724525" cy="5292725"/>
          </a:xfrm>
        </p:spPr>
        <p:txBody>
          <a:bodyPr>
            <a:normAutofit/>
          </a:bodyPr>
          <a:lstStyle/>
          <a:p>
            <a:r>
              <a:rPr lang="en-US" sz="2000" dirty="0"/>
              <a:t>Before the arrival of Europeans, First Nations in what is now Canada were able to satisfy all their material and spiritual needs through the resources of the natural world around them.</a:t>
            </a:r>
          </a:p>
          <a:p>
            <a:r>
              <a:rPr lang="en-US" sz="2000" dirty="0"/>
              <a:t>Historians tend to group First Nations Peoples in Canada according to the six main geographic areas </a:t>
            </a:r>
          </a:p>
          <a:p>
            <a:pPr marL="363538" indent="-188913">
              <a:buNone/>
            </a:pPr>
            <a:r>
              <a:rPr lang="en-US" sz="2000" i="0" dirty="0">
                <a:solidFill>
                  <a:srgbClr val="333333"/>
                </a:solidFill>
                <a:effectLst/>
              </a:rPr>
              <a:t>They were : </a:t>
            </a:r>
          </a:p>
          <a:p>
            <a:pPr marL="363538" indent="-188913"/>
            <a:r>
              <a:rPr lang="en-US" sz="2000" i="0" dirty="0">
                <a:solidFill>
                  <a:srgbClr val="333333"/>
                </a:solidFill>
                <a:effectLst/>
              </a:rPr>
              <a:t>Woodland First Nations</a:t>
            </a:r>
          </a:p>
          <a:p>
            <a:pPr marL="363538" indent="-188913"/>
            <a:r>
              <a:rPr lang="en-US" sz="2000" i="0" dirty="0">
                <a:solidFill>
                  <a:srgbClr val="333333"/>
                </a:solidFill>
                <a:effectLst/>
              </a:rPr>
              <a:t>Iroquoian First Nations</a:t>
            </a:r>
          </a:p>
          <a:p>
            <a:pPr marL="363538" indent="-188913"/>
            <a:r>
              <a:rPr lang="en-US" sz="2000" i="0" dirty="0">
                <a:solidFill>
                  <a:srgbClr val="333333"/>
                </a:solidFill>
                <a:effectLst/>
              </a:rPr>
              <a:t>Plains First Nations</a:t>
            </a:r>
          </a:p>
          <a:p>
            <a:pPr marL="363538" indent="-188913"/>
            <a:r>
              <a:rPr lang="en-US" sz="2000" i="0" dirty="0">
                <a:solidFill>
                  <a:srgbClr val="333333"/>
                </a:solidFill>
                <a:effectLst/>
              </a:rPr>
              <a:t>Plateau First Nations</a:t>
            </a:r>
          </a:p>
          <a:p>
            <a:pPr marL="363538" indent="-188913"/>
            <a:r>
              <a:rPr lang="en-US" sz="2000" i="0" dirty="0">
                <a:solidFill>
                  <a:srgbClr val="333333"/>
                </a:solidFill>
                <a:effectLst/>
              </a:rPr>
              <a:t>Pacific Coast First Nations</a:t>
            </a:r>
          </a:p>
          <a:p>
            <a:pPr marL="363538" indent="-188913"/>
            <a:r>
              <a:rPr lang="en-US" sz="2000" i="0" dirty="0">
                <a:solidFill>
                  <a:srgbClr val="333333"/>
                </a:solidFill>
                <a:effectLst/>
              </a:rPr>
              <a:t>First Nations of the Mackenzie &amp; Yukon River Basins</a:t>
            </a:r>
            <a:endParaRPr lang="en-CA" sz="2000" dirty="0"/>
          </a:p>
        </p:txBody>
      </p:sp>
      <p:grpSp>
        <p:nvGrpSpPr>
          <p:cNvPr id="10" name="Group 9">
            <a:extLst>
              <a:ext uri="{FF2B5EF4-FFF2-40B4-BE49-F238E27FC236}">
                <a16:creationId xmlns:a16="http://schemas.microsoft.com/office/drawing/2014/main" id="{DB915CA9-4EB7-9DB5-97C4-CF9AA62C5EDD}"/>
              </a:ext>
            </a:extLst>
          </p:cNvPr>
          <p:cNvGrpSpPr/>
          <p:nvPr/>
        </p:nvGrpSpPr>
        <p:grpSpPr>
          <a:xfrm>
            <a:off x="371475" y="1557338"/>
            <a:ext cx="5724524" cy="5292726"/>
            <a:chOff x="371475" y="1557338"/>
            <a:chExt cx="5724524" cy="5292726"/>
          </a:xfrm>
        </p:grpSpPr>
        <p:pic>
          <p:nvPicPr>
            <p:cNvPr id="9" name="Picture 8" descr="A picture containing sky, person, outdoor, red&#10;&#10;Description automatically generated">
              <a:hlinkClick r:id="rId3"/>
              <a:extLst>
                <a:ext uri="{FF2B5EF4-FFF2-40B4-BE49-F238E27FC236}">
                  <a16:creationId xmlns:a16="http://schemas.microsoft.com/office/drawing/2014/main" id="{34ABED2C-D3F7-7808-CD7B-7BADBD019A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85" t="25094" r="2424" b="21349"/>
            <a:stretch/>
          </p:blipFill>
          <p:spPr>
            <a:xfrm>
              <a:off x="371475" y="1557338"/>
              <a:ext cx="5724524" cy="5292726"/>
            </a:xfrm>
            <a:prstGeom prst="rect">
              <a:avLst/>
            </a:prstGeom>
          </p:spPr>
        </p:pic>
        <p:sp>
          <p:nvSpPr>
            <p:cNvPr id="6" name="TextBox 5">
              <a:hlinkClick r:id="rId3"/>
              <a:extLst>
                <a:ext uri="{FF2B5EF4-FFF2-40B4-BE49-F238E27FC236}">
                  <a16:creationId xmlns:a16="http://schemas.microsoft.com/office/drawing/2014/main" id="{09505420-8AEE-8B75-2490-62C521EFC9C8}"/>
                </a:ext>
              </a:extLst>
            </p:cNvPr>
            <p:cNvSpPr txBox="1"/>
            <p:nvPr/>
          </p:nvSpPr>
          <p:spPr>
            <a:xfrm>
              <a:off x="502101" y="6472923"/>
              <a:ext cx="5390696" cy="369332"/>
            </a:xfrm>
            <a:prstGeom prst="rect">
              <a:avLst/>
            </a:prstGeom>
            <a:noFill/>
          </p:spPr>
          <p:txBody>
            <a:bodyPr wrap="square">
              <a:spAutoFit/>
            </a:bodyPr>
            <a:lstStyle/>
            <a:p>
              <a:pPr algn="ctr"/>
              <a:r>
                <a:rPr lang="en-CA" b="1" dirty="0">
                  <a:solidFill>
                    <a:schemeClr val="bg1"/>
                  </a:solidFill>
                </a:rPr>
                <a:t>Tribe photo by freepik.com</a:t>
              </a:r>
            </a:p>
          </p:txBody>
        </p:sp>
      </p:grpSp>
    </p:spTree>
    <p:extLst>
      <p:ext uri="{BB962C8B-B14F-4D97-AF65-F5344CB8AC3E}">
        <p14:creationId xmlns:p14="http://schemas.microsoft.com/office/powerpoint/2010/main" val="61963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480060"/>
            <a:ext cx="11444338" cy="1798683"/>
          </a:xfrm>
        </p:spPr>
        <p:txBody>
          <a:bodyPr>
            <a:noAutofit/>
          </a:bodyPr>
          <a:lstStyle/>
          <a:p>
            <a:pPr>
              <a:lnSpc>
                <a:spcPts val="7200"/>
              </a:lnSpc>
            </a:pPr>
            <a:r>
              <a:rPr lang="en-CA" dirty="0"/>
              <a:t>Indigenous </a:t>
            </a:r>
            <a:r>
              <a:rPr lang="en-CA" sz="4400" dirty="0"/>
              <a:t>or</a:t>
            </a:r>
            <a:r>
              <a:rPr lang="en-CA" dirty="0"/>
              <a:t> </a:t>
            </a:r>
            <a:br>
              <a:rPr lang="en-CA" dirty="0"/>
            </a:br>
            <a:r>
              <a:rPr lang="en-CA" dirty="0"/>
              <a:t>Aboriginal</a:t>
            </a:r>
          </a:p>
        </p:txBody>
      </p:sp>
      <p:sp>
        <p:nvSpPr>
          <p:cNvPr id="3" name="Content Placeholder 2"/>
          <p:cNvSpPr>
            <a:spLocks noGrp="1"/>
          </p:cNvSpPr>
          <p:nvPr>
            <p:ph idx="1"/>
          </p:nvPr>
        </p:nvSpPr>
        <p:spPr>
          <a:xfrm>
            <a:off x="371475" y="2481377"/>
            <a:ext cx="6087382" cy="4195762"/>
          </a:xfrm>
        </p:spPr>
        <p:txBody>
          <a:bodyPr>
            <a:normAutofit/>
          </a:bodyPr>
          <a:lstStyle/>
          <a:p>
            <a:r>
              <a:rPr lang="en-US" sz="2400" dirty="0"/>
              <a:t>There is </a:t>
            </a:r>
            <a:r>
              <a:rPr lang="en-US" sz="2400" b="1" dirty="0"/>
              <a:t>no generally accepted universal definition </a:t>
            </a:r>
            <a:r>
              <a:rPr lang="en-US" sz="2400" dirty="0"/>
              <a:t>of Indigenous Peoples in a global context.</a:t>
            </a:r>
          </a:p>
          <a:p>
            <a:r>
              <a:rPr lang="en-US" sz="2400" dirty="0"/>
              <a:t>Some countries refer to Indigenous Peoples as the people who were there first at contact. Others refer to Indigenous Peoples as the nomadic peoples within their borders. Some say Aboriginal Peoples.</a:t>
            </a:r>
          </a:p>
          <a:p>
            <a:r>
              <a:rPr lang="en-US" sz="2400" dirty="0"/>
              <a:t>Indian, Native, First Nations, Aboriginal, Aboriginal Peoples, Indigenous? Which one is it?</a:t>
            </a:r>
            <a:endParaRPr lang="en-CA" sz="2400" dirty="0"/>
          </a:p>
        </p:txBody>
      </p:sp>
      <p:grpSp>
        <p:nvGrpSpPr>
          <p:cNvPr id="7" name="Group 6">
            <a:extLst>
              <a:ext uri="{FF2B5EF4-FFF2-40B4-BE49-F238E27FC236}">
                <a16:creationId xmlns:a16="http://schemas.microsoft.com/office/drawing/2014/main" id="{16EE5277-3939-2BDE-EBFD-B1FA7489361D}"/>
              </a:ext>
            </a:extLst>
          </p:cNvPr>
          <p:cNvGrpSpPr/>
          <p:nvPr/>
        </p:nvGrpSpPr>
        <p:grpSpPr>
          <a:xfrm>
            <a:off x="7620000" y="-7937"/>
            <a:ext cx="4572000" cy="6887708"/>
            <a:chOff x="7620000" y="-7937"/>
            <a:chExt cx="4572000" cy="6887708"/>
          </a:xfrm>
        </p:grpSpPr>
        <p:pic>
          <p:nvPicPr>
            <p:cNvPr id="5" name="Picture 4" descr="A picture containing indoor, mammal&#10;&#10;Description automatically generated">
              <a:hlinkClick r:id="rId3"/>
              <a:extLst>
                <a:ext uri="{FF2B5EF4-FFF2-40B4-BE49-F238E27FC236}">
                  <a16:creationId xmlns:a16="http://schemas.microsoft.com/office/drawing/2014/main" id="{4223F916-3FA5-87F7-51A4-F7DA51384F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7937"/>
              <a:ext cx="4572000" cy="6887708"/>
            </a:xfrm>
            <a:prstGeom prst="rect">
              <a:avLst/>
            </a:prstGeom>
          </p:spPr>
        </p:pic>
        <p:sp>
          <p:nvSpPr>
            <p:cNvPr id="8" name="TextBox 7">
              <a:extLst>
                <a:ext uri="{FF2B5EF4-FFF2-40B4-BE49-F238E27FC236}">
                  <a16:creationId xmlns:a16="http://schemas.microsoft.com/office/drawing/2014/main" id="{D10EED2A-8CAF-E14B-F53F-7CB0F3D8F0CC}"/>
                </a:ext>
              </a:extLst>
            </p:cNvPr>
            <p:cNvSpPr txBox="1"/>
            <p:nvPr/>
          </p:nvSpPr>
          <p:spPr>
            <a:xfrm>
              <a:off x="7620000" y="6492473"/>
              <a:ext cx="4560888" cy="338554"/>
            </a:xfrm>
            <a:prstGeom prst="rect">
              <a:avLst/>
            </a:prstGeom>
            <a:noFill/>
          </p:spPr>
          <p:txBody>
            <a:bodyPr wrap="square">
              <a:spAutoFit/>
            </a:bodyPr>
            <a:lstStyle/>
            <a:p>
              <a:pPr algn="ctr"/>
              <a:r>
                <a:rPr lang="en-US" sz="1600" b="1" dirty="0">
                  <a:solidFill>
                    <a:schemeClr val="bg1"/>
                  </a:solidFill>
                </a:rPr>
                <a:t>Dreamcatcher Photo By wirestock - freepik.com</a:t>
              </a:r>
              <a:endParaRPr lang="en-CA" sz="1600" b="1" dirty="0">
                <a:solidFill>
                  <a:schemeClr val="bg1"/>
                </a:solidFill>
              </a:endParaRPr>
            </a:p>
          </p:txBody>
        </p:sp>
      </p:grpSp>
    </p:spTree>
    <p:extLst>
      <p:ext uri="{BB962C8B-B14F-4D97-AF65-F5344CB8AC3E}">
        <p14:creationId xmlns:p14="http://schemas.microsoft.com/office/powerpoint/2010/main" val="369027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hat does being Indigenous mean?">
            <a:hlinkClick r:id="" action="ppaction://media"/>
            <a:extLst>
              <a:ext uri="{FF2B5EF4-FFF2-40B4-BE49-F238E27FC236}">
                <a16:creationId xmlns:a16="http://schemas.microsoft.com/office/drawing/2014/main" id="{BC2048AD-8F2F-425A-ACDF-F74BBBF983C1}"/>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sp>
        <p:nvSpPr>
          <p:cNvPr id="3" name="Rectangle 2">
            <a:hlinkClick r:id="rId5"/>
            <a:extLst>
              <a:ext uri="{FF2B5EF4-FFF2-40B4-BE49-F238E27FC236}">
                <a16:creationId xmlns:a16="http://schemas.microsoft.com/office/drawing/2014/main" id="{B6964572-EF99-4910-94C3-E1C042C93AAE}"/>
              </a:ext>
            </a:extLst>
          </p:cNvPr>
          <p:cNvSpPr/>
          <p:nvPr/>
        </p:nvSpPr>
        <p:spPr>
          <a:xfrm>
            <a:off x="0" y="-15240"/>
            <a:ext cx="1218088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084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TREATY RIGHTS</a:t>
            </a:r>
          </a:p>
        </p:txBody>
      </p:sp>
      <p:sp>
        <p:nvSpPr>
          <p:cNvPr id="3" name="Content Placeholder 2"/>
          <p:cNvSpPr>
            <a:spLocks noGrp="1"/>
          </p:cNvSpPr>
          <p:nvPr>
            <p:ph idx="1"/>
          </p:nvPr>
        </p:nvSpPr>
        <p:spPr>
          <a:xfrm>
            <a:off x="371475" y="1557338"/>
            <a:ext cx="5724525" cy="5292725"/>
          </a:xfrm>
        </p:spPr>
        <p:txBody>
          <a:bodyPr>
            <a:normAutofit/>
          </a:bodyPr>
          <a:lstStyle/>
          <a:p>
            <a:r>
              <a:rPr lang="en-US" sz="2000" dirty="0"/>
              <a:t>First Nations peoples whose ancestors signed peace treaties with the colonial and Canadian governments have treaty rights. The treaties were signed in exchange for land to be enjoyed by mainstream Canadian society.</a:t>
            </a:r>
          </a:p>
          <a:p>
            <a:pPr algn="l" fontAlgn="base"/>
            <a:r>
              <a:rPr lang="en-US" sz="2000" dirty="0"/>
              <a:t>There are 11 treaties </a:t>
            </a:r>
          </a:p>
          <a:p>
            <a:pPr algn="l" fontAlgn="base"/>
            <a:r>
              <a:rPr lang="en-US" sz="2000" b="0" i="0" dirty="0">
                <a:solidFill>
                  <a:srgbClr val="333333"/>
                </a:solidFill>
                <a:effectLst/>
              </a:rPr>
              <a:t>No two treaties are identical.</a:t>
            </a:r>
          </a:p>
          <a:p>
            <a:pPr algn="l" fontAlgn="base"/>
            <a:r>
              <a:rPr lang="en-US" sz="2000" b="0" i="0" dirty="0">
                <a:solidFill>
                  <a:srgbClr val="333333"/>
                </a:solidFill>
                <a:effectLst/>
              </a:rPr>
              <a:t>The treaty rights of an individual treaty First Nation person will depend on the precise terms and conditions of the treaty that their First Nation government signed.</a:t>
            </a:r>
            <a:endParaRPr lang="en-US" sz="2000" dirty="0"/>
          </a:p>
          <a:p>
            <a:pPr algn="l" fontAlgn="base"/>
            <a:r>
              <a:rPr lang="en-US" sz="2000" dirty="0"/>
              <a:t>Treaty rights typically provide for reserve lands, annual payments, and hunting, trapping, gathering and fishing rights.</a:t>
            </a:r>
          </a:p>
          <a:p>
            <a:pPr marL="0" indent="0" algn="l" fontAlgn="base">
              <a:buNone/>
            </a:pPr>
            <a:endParaRPr lang="en-US" sz="2000" dirty="0"/>
          </a:p>
        </p:txBody>
      </p:sp>
      <p:pic>
        <p:nvPicPr>
          <p:cNvPr id="5" name="Picture 4" descr="A picture containing person, standing&#10;&#10;Description automatically generated">
            <a:extLst>
              <a:ext uri="{FF2B5EF4-FFF2-40B4-BE49-F238E27FC236}">
                <a16:creationId xmlns:a16="http://schemas.microsoft.com/office/drawing/2014/main" id="{FF147B20-BEE7-E11E-6CDD-A39967A11F11}"/>
              </a:ext>
            </a:extLst>
          </p:cNvPr>
          <p:cNvPicPr>
            <a:picLocks noChangeAspect="1"/>
          </p:cNvPicPr>
          <p:nvPr/>
        </p:nvPicPr>
        <p:blipFill rotWithShape="1">
          <a:blip r:embed="rId2">
            <a:extLst>
              <a:ext uri="{28A0092B-C50C-407E-A947-70E740481C1C}">
                <a14:useLocalDpi xmlns:a14="http://schemas.microsoft.com/office/drawing/2010/main" val="0"/>
              </a:ext>
            </a:extLst>
          </a:blip>
          <a:srcRect t="31630"/>
          <a:stretch/>
        </p:blipFill>
        <p:spPr>
          <a:xfrm>
            <a:off x="3341810" y="0"/>
            <a:ext cx="11065828" cy="7565674"/>
          </a:xfrm>
          <a:prstGeom prst="rect">
            <a:avLst/>
          </a:prstGeom>
        </p:spPr>
      </p:pic>
      <p:sp>
        <p:nvSpPr>
          <p:cNvPr id="7" name="TextBox 6">
            <a:extLst>
              <a:ext uri="{FF2B5EF4-FFF2-40B4-BE49-F238E27FC236}">
                <a16:creationId xmlns:a16="http://schemas.microsoft.com/office/drawing/2014/main" id="{77EE1191-6CA4-DF8E-BE1D-A76348A4422C}"/>
              </a:ext>
            </a:extLst>
          </p:cNvPr>
          <p:cNvSpPr txBox="1"/>
          <p:nvPr/>
        </p:nvSpPr>
        <p:spPr>
          <a:xfrm>
            <a:off x="2283466" y="6165850"/>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3">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99338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TREATIES AND TREATY RIGHTS</a:t>
            </a:r>
          </a:p>
        </p:txBody>
      </p:sp>
      <p:sp>
        <p:nvSpPr>
          <p:cNvPr id="3" name="Content Placeholder 2"/>
          <p:cNvSpPr>
            <a:spLocks noGrp="1"/>
          </p:cNvSpPr>
          <p:nvPr>
            <p:ph idx="1"/>
          </p:nvPr>
        </p:nvSpPr>
        <p:spPr>
          <a:xfrm>
            <a:off x="6095999" y="1557338"/>
            <a:ext cx="5724525" cy="5292725"/>
          </a:xfrm>
        </p:spPr>
        <p:txBody>
          <a:bodyPr>
            <a:normAutofit/>
          </a:bodyPr>
          <a:lstStyle/>
          <a:p>
            <a:pPr algn="l" fontAlgn="base"/>
            <a:r>
              <a:rPr lang="en-US" sz="2000" dirty="0"/>
              <a:t>First Nations treaty members receive $2, $3 or $5 per year in treaty payments.</a:t>
            </a:r>
          </a:p>
          <a:p>
            <a:pPr algn="l" fontAlgn="base"/>
            <a:r>
              <a:rPr lang="en-US" sz="2000" dirty="0"/>
              <a:t>Treaty costs are small in comparison to the gifts enjoyed by Canada during colonial settlement, and the building of Canada. These gifts continue into present day.</a:t>
            </a:r>
          </a:p>
          <a:p>
            <a:pPr algn="l" fontAlgn="base"/>
            <a:r>
              <a:rPr lang="en-US" sz="2000" dirty="0"/>
              <a:t>There is a common misconception that treaties are offered by the Canadian government to be nice.</a:t>
            </a:r>
          </a:p>
          <a:p>
            <a:pPr algn="l" fontAlgn="base"/>
            <a:r>
              <a:rPr lang="en-US" sz="2000" dirty="0"/>
              <a:t>Treaties form a legal relationship between First Nations governments and our Canadian government.</a:t>
            </a:r>
          </a:p>
          <a:p>
            <a:pPr algn="l" fontAlgn="base"/>
            <a:r>
              <a:rPr lang="en-US" sz="2000" dirty="0"/>
              <a:t>In 1876, our Canadian government passed the Indian Act to put into law our federal government’s responsibilities to First Nations peoples and lands reserved for First Nations governments</a:t>
            </a:r>
          </a:p>
          <a:p>
            <a:pPr marL="0" indent="0" algn="l" fontAlgn="base">
              <a:buNone/>
            </a:pPr>
            <a:endParaRPr lang="en-US" sz="2000" dirty="0"/>
          </a:p>
        </p:txBody>
      </p:sp>
      <p:pic>
        <p:nvPicPr>
          <p:cNvPr id="19458" name="Picture 2" descr="1876 Indian Treaty Medal Re-strike - 10 oz. Pure Silver Piece">
            <a:hlinkClick r:id="rId2"/>
            <a:extLst>
              <a:ext uri="{FF2B5EF4-FFF2-40B4-BE49-F238E27FC236}">
                <a16:creationId xmlns:a16="http://schemas.microsoft.com/office/drawing/2014/main" id="{873CD6D3-9AE3-4013-8803-7AA929CD2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41" y="1409700"/>
            <a:ext cx="4994159" cy="4994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2"/>
            <a:extLst>
              <a:ext uri="{FF2B5EF4-FFF2-40B4-BE49-F238E27FC236}">
                <a16:creationId xmlns:a16="http://schemas.microsoft.com/office/drawing/2014/main" id="{EAA08C5B-8909-EB23-11FC-9E9E88910B3C}"/>
              </a:ext>
            </a:extLst>
          </p:cNvPr>
          <p:cNvSpPr txBox="1"/>
          <p:nvPr/>
        </p:nvSpPr>
        <p:spPr>
          <a:xfrm>
            <a:off x="371475" y="6294838"/>
            <a:ext cx="5724525" cy="338554"/>
          </a:xfrm>
          <a:prstGeom prst="rect">
            <a:avLst/>
          </a:prstGeom>
          <a:noFill/>
        </p:spPr>
        <p:txBody>
          <a:bodyPr wrap="square">
            <a:spAutoFit/>
          </a:bodyPr>
          <a:lstStyle/>
          <a:p>
            <a:pPr algn="ctr"/>
            <a:r>
              <a:rPr lang="en-US" sz="1600" b="1" dirty="0"/>
              <a:t>Photo Canadian Coin by Canadian Mint</a:t>
            </a:r>
            <a:endParaRPr lang="en-CA" sz="1600" b="1" dirty="0"/>
          </a:p>
        </p:txBody>
      </p:sp>
    </p:spTree>
    <p:extLst>
      <p:ext uri="{BB962C8B-B14F-4D97-AF65-F5344CB8AC3E}">
        <p14:creationId xmlns:p14="http://schemas.microsoft.com/office/powerpoint/2010/main" val="270944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30996" y="0"/>
            <a:ext cx="12161004" cy="6858001"/>
          </a:xfrm>
          <a:prstGeom prst="rect">
            <a:avLst/>
          </a:prstGeom>
          <a:gradFill>
            <a:gsLst>
              <a:gs pos="82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4757745" y="6457904"/>
            <a:ext cx="2686050" cy="307777"/>
          </a:xfrm>
          <a:prstGeom prst="rect">
            <a:avLst/>
          </a:prstGeom>
          <a:noFill/>
        </p:spPr>
        <p:txBody>
          <a:bodyPr wrap="square">
            <a:spAutoFit/>
          </a:bodyPr>
          <a:lstStyle/>
          <a:p>
            <a:r>
              <a:rPr lang="en-CA" sz="1400" b="1" dirty="0"/>
              <a:t>Canada Map Vectors by </a:t>
            </a:r>
            <a:r>
              <a:rPr lang="en-CA" sz="1400" b="1" dirty="0" err="1"/>
              <a:t>Vecteezy</a:t>
            </a:r>
            <a:endParaRPr lang="en-CA" sz="14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INDIAN ACT!</a:t>
            </a:r>
          </a:p>
        </p:txBody>
      </p:sp>
      <p:sp>
        <p:nvSpPr>
          <p:cNvPr id="3" name="Content Placeholder 2"/>
          <p:cNvSpPr>
            <a:spLocks noGrp="1"/>
          </p:cNvSpPr>
          <p:nvPr>
            <p:ph idx="1"/>
          </p:nvPr>
        </p:nvSpPr>
        <p:spPr>
          <a:xfrm>
            <a:off x="325437" y="1564908"/>
            <a:ext cx="5724525" cy="4875999"/>
          </a:xfrm>
        </p:spPr>
        <p:txBody>
          <a:bodyPr>
            <a:noAutofit/>
          </a:bodyPr>
          <a:lstStyle/>
          <a:p>
            <a:pPr algn="l" fontAlgn="base"/>
            <a:r>
              <a:rPr lang="en-US" sz="1700" dirty="0"/>
              <a:t>denied women status; introduced residential schools; created reserves; renamed individuals with European names</a:t>
            </a:r>
          </a:p>
          <a:p>
            <a:pPr algn="l" fontAlgn="base"/>
            <a:r>
              <a:rPr lang="en-US" sz="1700" dirty="0"/>
              <a:t>restricted First Nations from leaving reserve without permission; enforced enfranchisement of any First Nation admitted to university</a:t>
            </a:r>
          </a:p>
          <a:p>
            <a:pPr algn="l" fontAlgn="base"/>
            <a:r>
              <a:rPr lang="en-US" sz="1700" dirty="0"/>
              <a:t>could expropriate portions of reserves for roads, railways and other public works, as well as to move an entire reserve away from a municipality if it was deemed expedient;</a:t>
            </a:r>
          </a:p>
          <a:p>
            <a:pPr algn="l" fontAlgn="base"/>
            <a:r>
              <a:rPr lang="en-US" sz="1700" dirty="0"/>
              <a:t>could lease out uncultivated reserve lands to non-First Nations if the new leaseholder would use it for farming or pasture;</a:t>
            </a:r>
          </a:p>
          <a:p>
            <a:pPr algn="l" fontAlgn="base"/>
            <a:r>
              <a:rPr lang="en-US" sz="1700" dirty="0"/>
              <a:t>Forbids forming political organizations;</a:t>
            </a:r>
          </a:p>
          <a:p>
            <a:pPr algn="l" fontAlgn="base"/>
            <a:r>
              <a:rPr lang="en-US" sz="1700" dirty="0"/>
              <a:t>prohibited anyone, First Nation or non-First Nation, from soliciting funds for First Nation legal claims without special license from the Superintendent General. </a:t>
            </a:r>
          </a:p>
          <a:p>
            <a:pPr algn="l" fontAlgn="base"/>
            <a:r>
              <a:rPr lang="en-US" sz="1700" dirty="0"/>
              <a:t>prohibited the sale of alcohol to First Nations;</a:t>
            </a:r>
          </a:p>
          <a:p>
            <a:pPr algn="l" fontAlgn="base"/>
            <a:r>
              <a:rPr lang="en-US" sz="1700" dirty="0"/>
              <a:t>prohibited sale of ammunition to First Nations;</a:t>
            </a:r>
          </a:p>
        </p:txBody>
      </p:sp>
      <p:sp>
        <p:nvSpPr>
          <p:cNvPr id="5" name="TextBox 4">
            <a:extLst>
              <a:ext uri="{FF2B5EF4-FFF2-40B4-BE49-F238E27FC236}">
                <a16:creationId xmlns:a16="http://schemas.microsoft.com/office/drawing/2014/main" id="{1FDA9E8D-B774-4F6E-9E0B-92E2DAE3A5F8}"/>
              </a:ext>
            </a:extLst>
          </p:cNvPr>
          <p:cNvSpPr txBox="1"/>
          <p:nvPr/>
        </p:nvSpPr>
        <p:spPr>
          <a:xfrm>
            <a:off x="639764" y="6480731"/>
            <a:ext cx="11541124" cy="369332"/>
          </a:xfrm>
          <a:prstGeom prst="rect">
            <a:avLst/>
          </a:prstGeom>
          <a:noFill/>
        </p:spPr>
        <p:txBody>
          <a:bodyPr wrap="square">
            <a:spAutoFit/>
          </a:bodyPr>
          <a:lstStyle/>
          <a:p>
            <a:r>
              <a:rPr lang="en-CA" dirty="0"/>
              <a:t>https://www.ictinc.ca/blog/21-things-you-may-not-have-known-about-the-indian-act-</a:t>
            </a:r>
          </a:p>
        </p:txBody>
      </p:sp>
      <p:sp>
        <p:nvSpPr>
          <p:cNvPr id="8" name="Content Placeholder 2">
            <a:extLst>
              <a:ext uri="{FF2B5EF4-FFF2-40B4-BE49-F238E27FC236}">
                <a16:creationId xmlns:a16="http://schemas.microsoft.com/office/drawing/2014/main" id="{87A9ED1A-A64D-446E-B96D-18F95039258B}"/>
              </a:ext>
            </a:extLst>
          </p:cNvPr>
          <p:cNvSpPr txBox="1">
            <a:spLocks/>
          </p:cNvSpPr>
          <p:nvPr/>
        </p:nvSpPr>
        <p:spPr>
          <a:xfrm>
            <a:off x="6108750" y="1564908"/>
            <a:ext cx="5724525" cy="48759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1800" dirty="0"/>
              <a:t>prohibited pool hall owners from allowing First Nations entrance;</a:t>
            </a:r>
          </a:p>
          <a:p>
            <a:pPr fontAlgn="base"/>
            <a:r>
              <a:rPr lang="en-US" sz="1800" dirty="0"/>
              <a:t>imposed the "band council" system;</a:t>
            </a:r>
          </a:p>
          <a:p>
            <a:pPr fontAlgn="base"/>
            <a:r>
              <a:rPr lang="en-US" sz="1800" dirty="0"/>
              <a:t>forbade First Nations from speaking their native language;</a:t>
            </a:r>
          </a:p>
          <a:p>
            <a:pPr fontAlgn="base"/>
            <a:r>
              <a:rPr lang="en-US" sz="1800" dirty="0"/>
              <a:t>forbade First Nations from practicing their traditional religion;</a:t>
            </a:r>
          </a:p>
          <a:p>
            <a:pPr fontAlgn="base"/>
            <a:r>
              <a:rPr lang="en-US" sz="1800" dirty="0"/>
              <a:t>forbade western First Nations from appearing in any public dance, show, exhibition, stampede or pageant wearing traditional regalia;</a:t>
            </a:r>
          </a:p>
          <a:p>
            <a:pPr fontAlgn="base"/>
            <a:r>
              <a:rPr lang="en-US" sz="1800" dirty="0"/>
              <a:t>declared cultural ceremonies illegal;</a:t>
            </a:r>
          </a:p>
          <a:p>
            <a:pPr fontAlgn="base"/>
            <a:r>
              <a:rPr lang="en-US" sz="1800" dirty="0"/>
              <a:t>denied First Nations the right to vote;</a:t>
            </a:r>
          </a:p>
          <a:p>
            <a:pPr fontAlgn="base"/>
            <a:r>
              <a:rPr lang="en-US" sz="1800" dirty="0"/>
              <a:t>created permit system to control First Nations ability to sell products from farms;</a:t>
            </a:r>
          </a:p>
          <a:p>
            <a:pPr fontAlgn="base"/>
            <a:r>
              <a:rPr lang="en-US" sz="1800" b="0" i="0" dirty="0">
                <a:effectLst/>
              </a:rPr>
              <a:t>is a piece of legislation created under the British rule for the purpose of subjugating one race - Aboriginal people.</a:t>
            </a:r>
          </a:p>
          <a:p>
            <a:pPr fontAlgn="base"/>
            <a:endParaRPr lang="en-US" sz="2000" dirty="0"/>
          </a:p>
        </p:txBody>
      </p:sp>
    </p:spTree>
    <p:extLst>
      <p:ext uri="{BB962C8B-B14F-4D97-AF65-F5344CB8AC3E}">
        <p14:creationId xmlns:p14="http://schemas.microsoft.com/office/powerpoint/2010/main" val="412811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hareable Facts: The Indian Act explained">
            <a:hlinkClick r:id="" action="ppaction://media"/>
            <a:extLst>
              <a:ext uri="{FF2B5EF4-FFF2-40B4-BE49-F238E27FC236}">
                <a16:creationId xmlns:a16="http://schemas.microsoft.com/office/drawing/2014/main" id="{3C4E5F32-4B85-42B2-9B6E-62162F32C67D}"/>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sp>
        <p:nvSpPr>
          <p:cNvPr id="5" name="Rectangle 4">
            <a:hlinkClick r:id="rId5"/>
            <a:extLst>
              <a:ext uri="{FF2B5EF4-FFF2-40B4-BE49-F238E27FC236}">
                <a16:creationId xmlns:a16="http://schemas.microsoft.com/office/drawing/2014/main" id="{F5CB430D-426D-4525-9927-80C57E32F84D}"/>
              </a:ext>
            </a:extLst>
          </p:cNvPr>
          <p:cNvSpPr/>
          <p:nvPr/>
        </p:nvSpPr>
        <p:spPr>
          <a:xfrm>
            <a:off x="0" y="-15240"/>
            <a:ext cx="1218088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19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RESIDENTIAL SCHOOLS</a:t>
            </a:r>
          </a:p>
        </p:txBody>
      </p:sp>
      <p:sp>
        <p:nvSpPr>
          <p:cNvPr id="3" name="Content Placeholder 2"/>
          <p:cNvSpPr>
            <a:spLocks noGrp="1"/>
          </p:cNvSpPr>
          <p:nvPr>
            <p:ph idx="1"/>
          </p:nvPr>
        </p:nvSpPr>
        <p:spPr>
          <a:xfrm>
            <a:off x="6572250" y="1557338"/>
            <a:ext cx="5248274" cy="5292725"/>
          </a:xfrm>
        </p:spPr>
        <p:txBody>
          <a:bodyPr>
            <a:normAutofit/>
          </a:bodyPr>
          <a:lstStyle/>
          <a:p>
            <a:r>
              <a:rPr lang="en-US" sz="2200" dirty="0"/>
              <a:t>The Indian residential school system was a network of mandatory boarding schools for Indigenous peoples. </a:t>
            </a:r>
          </a:p>
          <a:p>
            <a:r>
              <a:rPr lang="en-US" sz="2200" dirty="0"/>
              <a:t>The first residential school opened in 1828, and the last one closed in 1996.</a:t>
            </a:r>
          </a:p>
          <a:p>
            <a:r>
              <a:rPr lang="en-US" sz="2200" dirty="0"/>
              <a:t>The Canadian government operated Indian residential schools in partnership with the Anglican, Catholic, Methodist, and Presbyterian churches, among others.</a:t>
            </a:r>
          </a:p>
          <a:p>
            <a:r>
              <a:rPr lang="en-US" sz="2200" dirty="0"/>
              <a:t>The Canadian government was financially responsible for Indian residential schools.</a:t>
            </a:r>
          </a:p>
          <a:p>
            <a:r>
              <a:rPr lang="en-US" sz="2200" dirty="0"/>
              <a:t>It is estimated that over 150,000 Indian, Inuit, and Métis children were taken from their families</a:t>
            </a:r>
            <a:endParaRPr lang="en-CA" sz="2200" dirty="0"/>
          </a:p>
        </p:txBody>
      </p:sp>
      <p:grpSp>
        <p:nvGrpSpPr>
          <p:cNvPr id="12" name="Group 11">
            <a:extLst>
              <a:ext uri="{FF2B5EF4-FFF2-40B4-BE49-F238E27FC236}">
                <a16:creationId xmlns:a16="http://schemas.microsoft.com/office/drawing/2014/main" id="{4A0BC69F-8EAF-A4F1-E8D5-E917ABECF121}"/>
              </a:ext>
            </a:extLst>
          </p:cNvPr>
          <p:cNvGrpSpPr/>
          <p:nvPr/>
        </p:nvGrpSpPr>
        <p:grpSpPr>
          <a:xfrm>
            <a:off x="-14068" y="1550635"/>
            <a:ext cx="6096000" cy="5315302"/>
            <a:chOff x="0" y="1550635"/>
            <a:chExt cx="6096000" cy="5315302"/>
          </a:xfrm>
        </p:grpSpPr>
        <p:pic>
          <p:nvPicPr>
            <p:cNvPr id="11" name="Picture 10" descr="A picture containing outdoor, house, grass, old&#10;&#10;Description automatically generated">
              <a:hlinkClick r:id="rId3"/>
              <a:extLst>
                <a:ext uri="{FF2B5EF4-FFF2-40B4-BE49-F238E27FC236}">
                  <a16:creationId xmlns:a16="http://schemas.microsoft.com/office/drawing/2014/main" id="{61246AF5-77EC-A5D0-AFC0-001608F81442}"/>
                </a:ext>
              </a:extLst>
            </p:cNvPr>
            <p:cNvPicPr>
              <a:picLocks noChangeAspect="1"/>
            </p:cNvPicPr>
            <p:nvPr/>
          </p:nvPicPr>
          <p:blipFill rotWithShape="1">
            <a:blip r:embed="rId4">
              <a:extLst>
                <a:ext uri="{28A0092B-C50C-407E-A947-70E740481C1C}">
                  <a14:useLocalDpi xmlns:a14="http://schemas.microsoft.com/office/drawing/2010/main" val="0"/>
                </a:ext>
              </a:extLst>
            </a:blip>
            <a:srcRect l="17454" r="11455"/>
            <a:stretch/>
          </p:blipFill>
          <p:spPr>
            <a:xfrm flipH="1">
              <a:off x="11112" y="1550635"/>
              <a:ext cx="6084888" cy="5315302"/>
            </a:xfrm>
            <a:prstGeom prst="rect">
              <a:avLst/>
            </a:prstGeom>
          </p:spPr>
        </p:pic>
        <p:sp>
          <p:nvSpPr>
            <p:cNvPr id="10" name="TextBox 9">
              <a:hlinkClick r:id="rId3"/>
              <a:extLst>
                <a:ext uri="{FF2B5EF4-FFF2-40B4-BE49-F238E27FC236}">
                  <a16:creationId xmlns:a16="http://schemas.microsoft.com/office/drawing/2014/main" id="{C8D8A893-E32F-C157-2DDF-04C2860E4207}"/>
                </a:ext>
              </a:extLst>
            </p:cNvPr>
            <p:cNvSpPr txBox="1"/>
            <p:nvPr/>
          </p:nvSpPr>
          <p:spPr>
            <a:xfrm>
              <a:off x="0" y="6287579"/>
              <a:ext cx="6084888" cy="553998"/>
            </a:xfrm>
            <a:prstGeom prst="rect">
              <a:avLst/>
            </a:prstGeom>
            <a:solidFill>
              <a:schemeClr val="bg1">
                <a:alpha val="78000"/>
              </a:schemeClr>
            </a:solidFill>
          </p:spPr>
          <p:txBody>
            <a:bodyPr wrap="square">
              <a:spAutoFit/>
            </a:bodyPr>
            <a:lstStyle/>
            <a:p>
              <a:pPr algn="ctr"/>
              <a:r>
                <a:rPr lang="en-US" sz="1500" b="1" i="0" dirty="0">
                  <a:solidFill>
                    <a:srgbClr val="212124"/>
                  </a:solidFill>
                  <a:effectLst/>
                </a:rPr>
                <a:t>New classroom building of Kamloops Indian Residential School, Kamloops, British Columbia, circa 1950 </a:t>
              </a:r>
              <a:r>
                <a:rPr lang="en-CA" sz="1500" b="1" i="0" dirty="0">
                  <a:solidFill>
                    <a:schemeClr val="tx1">
                      <a:lumMod val="85000"/>
                      <a:lumOff val="15000"/>
                    </a:schemeClr>
                  </a:solidFill>
                  <a:effectLst/>
                </a:rPr>
                <a:t> (Library and Archives Canada)</a:t>
              </a:r>
              <a:r>
                <a:rPr lang="en-CA" sz="1500" b="1" dirty="0">
                  <a:solidFill>
                    <a:schemeClr val="tx1">
                      <a:lumMod val="85000"/>
                      <a:lumOff val="15000"/>
                    </a:schemeClr>
                  </a:solidFill>
                </a:rPr>
                <a:t>  CC BY 2.0</a:t>
              </a:r>
            </a:p>
          </p:txBody>
        </p:sp>
      </p:grpSp>
    </p:spTree>
    <p:extLst>
      <p:ext uri="{BB962C8B-B14F-4D97-AF65-F5344CB8AC3E}">
        <p14:creationId xmlns:p14="http://schemas.microsoft.com/office/powerpoint/2010/main" val="28155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857" y="1557338"/>
            <a:ext cx="5037823" cy="4608511"/>
          </a:xfrm>
        </p:spPr>
        <p:txBody>
          <a:bodyPr>
            <a:normAutofit/>
          </a:bodyPr>
          <a:lstStyle/>
          <a:p>
            <a:r>
              <a:rPr lang="en-US" sz="2200" dirty="0"/>
              <a:t>The practice of taking Aboriginal children away from their own families and raising them in often brutal and abusive residential schools was to take the Indian out of the Child.</a:t>
            </a:r>
          </a:p>
          <a:p>
            <a:r>
              <a:rPr lang="en-US" sz="2200" dirty="0"/>
              <a:t>This was a form of cultural genocide. The idea was to bring Aboriginal people into mainstream of society, but the effect was that it isolated them further and caused generational harm</a:t>
            </a:r>
          </a:p>
          <a:p>
            <a:r>
              <a:rPr lang="en-US" sz="2200" dirty="0"/>
              <a:t>This policy continued for more than a century, finally ending 25 years ago.</a:t>
            </a:r>
            <a:endParaRPr lang="en-CA" sz="2200" dirty="0"/>
          </a:p>
        </p:txBody>
      </p:sp>
      <p:sp>
        <p:nvSpPr>
          <p:cNvPr id="2" name="Title 1"/>
          <p:cNvSpPr>
            <a:spLocks noGrp="1"/>
          </p:cNvSpPr>
          <p:nvPr>
            <p:ph type="title"/>
          </p:nvPr>
        </p:nvSpPr>
        <p:spPr/>
        <p:txBody>
          <a:bodyPr/>
          <a:lstStyle/>
          <a:p>
            <a:r>
              <a:rPr lang="en-CA" dirty="0"/>
              <a:t>RESIDENTIAL SCHOOLS</a:t>
            </a:r>
          </a:p>
        </p:txBody>
      </p:sp>
      <p:grpSp>
        <p:nvGrpSpPr>
          <p:cNvPr id="9" name="Group 8">
            <a:extLst>
              <a:ext uri="{FF2B5EF4-FFF2-40B4-BE49-F238E27FC236}">
                <a16:creationId xmlns:a16="http://schemas.microsoft.com/office/drawing/2014/main" id="{E0443590-83AD-5AAC-5FF2-024D90E82449}"/>
              </a:ext>
            </a:extLst>
          </p:cNvPr>
          <p:cNvGrpSpPr/>
          <p:nvPr/>
        </p:nvGrpSpPr>
        <p:grpSpPr>
          <a:xfrm>
            <a:off x="6096000" y="1565560"/>
            <a:ext cx="5830784" cy="5284504"/>
            <a:chOff x="265216" y="1798382"/>
            <a:chExt cx="5830784" cy="5051681"/>
          </a:xfrm>
        </p:grpSpPr>
        <p:pic>
          <p:nvPicPr>
            <p:cNvPr id="10" name="Picture 9" descr="A group of people posing for a photo in front of a building&#10;&#10;Description automatically generated">
              <a:hlinkClick r:id="rId3"/>
              <a:extLst>
                <a:ext uri="{FF2B5EF4-FFF2-40B4-BE49-F238E27FC236}">
                  <a16:creationId xmlns:a16="http://schemas.microsoft.com/office/drawing/2014/main" id="{0197CC5F-5760-5BC9-845D-38892F169339}"/>
                </a:ext>
              </a:extLst>
            </p:cNvPr>
            <p:cNvPicPr>
              <a:picLocks noChangeAspect="1"/>
            </p:cNvPicPr>
            <p:nvPr/>
          </p:nvPicPr>
          <p:blipFill rotWithShape="1">
            <a:blip r:embed="rId4">
              <a:extLst>
                <a:ext uri="{28A0092B-C50C-407E-A947-70E740481C1C}">
                  <a14:useLocalDpi xmlns:a14="http://schemas.microsoft.com/office/drawing/2010/main" val="0"/>
                </a:ext>
              </a:extLst>
            </a:blip>
            <a:srcRect l="18357" t="32637" r="24058" b="2402"/>
            <a:stretch/>
          </p:blipFill>
          <p:spPr>
            <a:xfrm>
              <a:off x="265216" y="1798382"/>
              <a:ext cx="5830784" cy="5051681"/>
            </a:xfrm>
            <a:prstGeom prst="rect">
              <a:avLst/>
            </a:prstGeom>
          </p:spPr>
        </p:pic>
        <p:sp>
          <p:nvSpPr>
            <p:cNvPr id="11" name="TextBox 10">
              <a:hlinkClick r:id="rId3"/>
              <a:extLst>
                <a:ext uri="{FF2B5EF4-FFF2-40B4-BE49-F238E27FC236}">
                  <a16:creationId xmlns:a16="http://schemas.microsoft.com/office/drawing/2014/main" id="{325F98FD-8848-F129-D1FA-B5210EF2CFE8}"/>
                </a:ext>
              </a:extLst>
            </p:cNvPr>
            <p:cNvSpPr txBox="1"/>
            <p:nvPr/>
          </p:nvSpPr>
          <p:spPr>
            <a:xfrm>
              <a:off x="265216" y="6265288"/>
              <a:ext cx="5830784" cy="584775"/>
            </a:xfrm>
            <a:prstGeom prst="rect">
              <a:avLst/>
            </a:prstGeom>
            <a:solidFill>
              <a:schemeClr val="bg1">
                <a:alpha val="78000"/>
              </a:schemeClr>
            </a:solidFill>
          </p:spPr>
          <p:txBody>
            <a:bodyPr wrap="square">
              <a:spAutoFit/>
            </a:bodyPr>
            <a:lstStyle/>
            <a:p>
              <a:pPr algn="ctr"/>
              <a:r>
                <a:rPr lang="en-US" sz="1600" b="1" i="0" dirty="0">
                  <a:solidFill>
                    <a:srgbClr val="212124"/>
                  </a:solidFill>
                  <a:effectLst/>
                </a:rPr>
                <a:t>Indian Residential School students and staff, Regina, Saskatchewan, 1908 </a:t>
              </a:r>
              <a:r>
                <a:rPr lang="en-CA" sz="1600" b="1" i="0" dirty="0">
                  <a:solidFill>
                    <a:schemeClr val="tx1">
                      <a:lumMod val="85000"/>
                      <a:lumOff val="15000"/>
                    </a:schemeClr>
                  </a:solidFill>
                  <a:effectLst/>
                </a:rPr>
                <a:t> (Library and Archives Canada)</a:t>
              </a:r>
              <a:r>
                <a:rPr lang="en-CA" sz="1600" b="1" dirty="0">
                  <a:solidFill>
                    <a:schemeClr val="tx1">
                      <a:lumMod val="85000"/>
                      <a:lumOff val="15000"/>
                    </a:schemeClr>
                  </a:solidFill>
                </a:rPr>
                <a:t>  CC BY 2.0</a:t>
              </a:r>
            </a:p>
          </p:txBody>
        </p:sp>
      </p:grpSp>
    </p:spTree>
    <p:extLst>
      <p:ext uri="{BB962C8B-B14F-4D97-AF65-F5344CB8AC3E}">
        <p14:creationId xmlns:p14="http://schemas.microsoft.com/office/powerpoint/2010/main" val="257550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r>
              <a:rPr lang="en-CA" dirty="0"/>
              <a:t>RESIDENTIAL SCHOOLS</a:t>
            </a:r>
          </a:p>
        </p:txBody>
      </p:sp>
      <p:sp>
        <p:nvSpPr>
          <p:cNvPr id="3" name="Content Placeholder 2"/>
          <p:cNvSpPr>
            <a:spLocks noGrp="1"/>
          </p:cNvSpPr>
          <p:nvPr>
            <p:ph idx="1"/>
          </p:nvPr>
        </p:nvSpPr>
        <p:spPr>
          <a:xfrm>
            <a:off x="6610350" y="1565559"/>
            <a:ext cx="5205462" cy="5292725"/>
          </a:xfrm>
        </p:spPr>
        <p:txBody>
          <a:bodyPr>
            <a:normAutofit/>
          </a:bodyPr>
          <a:lstStyle/>
          <a:p>
            <a:pPr marL="0" indent="0">
              <a:buNone/>
            </a:pPr>
            <a:r>
              <a:rPr lang="en-US" sz="1600" dirty="0"/>
              <a:t>Below are some of the documented ways that Indian residential school staff ensured students respected the rules:</a:t>
            </a:r>
          </a:p>
          <a:p>
            <a:pPr algn="just"/>
            <a:r>
              <a:rPr lang="en-US" sz="1600" dirty="0"/>
              <a:t>Needles inserted into tongues for speaking their language</a:t>
            </a:r>
          </a:p>
          <a:p>
            <a:pPr algn="just"/>
            <a:r>
              <a:rPr lang="en-US" sz="1600" dirty="0"/>
              <a:t>Leather strap used to hit on various areas of body</a:t>
            </a:r>
          </a:p>
          <a:p>
            <a:pPr algn="just"/>
            <a:r>
              <a:rPr lang="en-US" sz="1600" dirty="0"/>
              <a:t>Beating with fists</a:t>
            </a:r>
          </a:p>
          <a:p>
            <a:pPr algn="just"/>
            <a:r>
              <a:rPr lang="en-US" sz="1600" dirty="0"/>
              <a:t>Burning and scalding hands</a:t>
            </a:r>
          </a:p>
          <a:p>
            <a:pPr algn="just"/>
            <a:r>
              <a:rPr lang="en-US" sz="1600" dirty="0"/>
              <a:t>Inflicting beatings until unconscious</a:t>
            </a:r>
          </a:p>
          <a:p>
            <a:pPr algn="just"/>
            <a:r>
              <a:rPr lang="en-US" sz="1600" dirty="0"/>
              <a:t>Starvation</a:t>
            </a:r>
          </a:p>
          <a:p>
            <a:pPr algn="just"/>
            <a:r>
              <a:rPr lang="en-US" sz="1600" dirty="0"/>
              <a:t>Shaming</a:t>
            </a:r>
          </a:p>
          <a:p>
            <a:pPr algn="just"/>
            <a:r>
              <a:rPr lang="en-US" sz="1600" dirty="0"/>
              <a:t>Public beatings of naked children</a:t>
            </a:r>
          </a:p>
          <a:p>
            <a:pPr algn="just"/>
            <a:r>
              <a:rPr lang="en-US" sz="1600" dirty="0"/>
              <a:t>Public strip search</a:t>
            </a:r>
          </a:p>
          <a:p>
            <a:pPr algn="just"/>
            <a:r>
              <a:rPr lang="en-US" sz="1600" dirty="0"/>
              <a:t>Genital search</a:t>
            </a:r>
          </a:p>
          <a:p>
            <a:pPr algn="just"/>
            <a:r>
              <a:rPr lang="en-US" sz="1600" dirty="0"/>
              <a:t>Sexual abuse</a:t>
            </a:r>
          </a:p>
          <a:p>
            <a:pPr algn="just"/>
            <a:r>
              <a:rPr lang="en-US" sz="1600" dirty="0"/>
              <a:t>Locking in closets, cages, and basements</a:t>
            </a:r>
          </a:p>
          <a:p>
            <a:r>
              <a:rPr lang="en-US" sz="1600" b="1" dirty="0"/>
              <a:t>And this was all done in the name of religion</a:t>
            </a:r>
            <a:endParaRPr lang="en-CA" sz="2400" dirty="0"/>
          </a:p>
        </p:txBody>
      </p:sp>
      <p:grpSp>
        <p:nvGrpSpPr>
          <p:cNvPr id="7" name="Group 6">
            <a:extLst>
              <a:ext uri="{FF2B5EF4-FFF2-40B4-BE49-F238E27FC236}">
                <a16:creationId xmlns:a16="http://schemas.microsoft.com/office/drawing/2014/main" id="{D22F9989-3970-E9A7-0EC4-AE7564222293}"/>
              </a:ext>
            </a:extLst>
          </p:cNvPr>
          <p:cNvGrpSpPr/>
          <p:nvPr/>
        </p:nvGrpSpPr>
        <p:grpSpPr>
          <a:xfrm>
            <a:off x="233410" y="1534761"/>
            <a:ext cx="5857876" cy="5315302"/>
            <a:chOff x="6082454" y="1565559"/>
            <a:chExt cx="5857876" cy="5315302"/>
          </a:xfrm>
        </p:grpSpPr>
        <p:pic>
          <p:nvPicPr>
            <p:cNvPr id="5" name="Picture 2">
              <a:hlinkClick r:id="rId3"/>
              <a:extLst>
                <a:ext uri="{FF2B5EF4-FFF2-40B4-BE49-F238E27FC236}">
                  <a16:creationId xmlns:a16="http://schemas.microsoft.com/office/drawing/2014/main" id="{C137D328-B9E9-CACD-A75B-292E8E5470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10" t="174" r="15390" b="3559"/>
            <a:stretch/>
          </p:blipFill>
          <p:spPr bwMode="auto">
            <a:xfrm>
              <a:off x="6109546" y="1565559"/>
              <a:ext cx="5830784" cy="5315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5"/>
              <a:extLst>
                <a:ext uri="{FF2B5EF4-FFF2-40B4-BE49-F238E27FC236}">
                  <a16:creationId xmlns:a16="http://schemas.microsoft.com/office/drawing/2014/main" id="{6B303680-49D8-4BEB-9FCC-4A933209EE32}"/>
                </a:ext>
              </a:extLst>
            </p:cNvPr>
            <p:cNvSpPr txBox="1"/>
            <p:nvPr/>
          </p:nvSpPr>
          <p:spPr>
            <a:xfrm>
              <a:off x="6082454" y="6294657"/>
              <a:ext cx="5857875" cy="584775"/>
            </a:xfrm>
            <a:prstGeom prst="rect">
              <a:avLst/>
            </a:prstGeom>
            <a:solidFill>
              <a:schemeClr val="bg1">
                <a:alpha val="78000"/>
              </a:schemeClr>
            </a:solidFill>
          </p:spPr>
          <p:txBody>
            <a:bodyPr wrap="square">
              <a:spAutoFit/>
            </a:bodyPr>
            <a:lstStyle/>
            <a:p>
              <a:pPr algn="ctr"/>
              <a:r>
                <a:rPr lang="en-US" sz="1600" b="1" i="0" dirty="0">
                  <a:solidFill>
                    <a:schemeClr val="tx1">
                      <a:lumMod val="85000"/>
                      <a:lumOff val="15000"/>
                    </a:schemeClr>
                  </a:solidFill>
                  <a:effectLst/>
                </a:rPr>
                <a:t>Cross Lake Indian Residential School in Cross Lake, Man., Feb, 1940 </a:t>
              </a:r>
              <a:r>
                <a:rPr lang="en-CA" sz="1600" b="1" i="0" dirty="0">
                  <a:solidFill>
                    <a:schemeClr val="tx1">
                      <a:lumMod val="85000"/>
                      <a:lumOff val="15000"/>
                    </a:schemeClr>
                  </a:solidFill>
                  <a:effectLst/>
                </a:rPr>
                <a:t>(Library and Archives Canada)</a:t>
              </a:r>
              <a:r>
                <a:rPr lang="en-CA" sz="1600" b="1" dirty="0">
                  <a:solidFill>
                    <a:schemeClr val="tx1">
                      <a:lumMod val="85000"/>
                      <a:lumOff val="15000"/>
                    </a:schemeClr>
                  </a:solidFill>
                </a:rPr>
                <a:t>  CC BY 2.0</a:t>
              </a:r>
            </a:p>
          </p:txBody>
        </p:sp>
      </p:grpSp>
    </p:spTree>
    <p:extLst>
      <p:ext uri="{BB962C8B-B14F-4D97-AF65-F5344CB8AC3E}">
        <p14:creationId xmlns:p14="http://schemas.microsoft.com/office/powerpoint/2010/main" val="1011884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RESIDENTIAL SCHOOLS</a:t>
            </a:r>
          </a:p>
        </p:txBody>
      </p:sp>
      <p:sp>
        <p:nvSpPr>
          <p:cNvPr id="3" name="Content Placeholder 2"/>
          <p:cNvSpPr>
            <a:spLocks noGrp="1"/>
          </p:cNvSpPr>
          <p:nvPr>
            <p:ph idx="1"/>
          </p:nvPr>
        </p:nvSpPr>
        <p:spPr>
          <a:xfrm>
            <a:off x="380145" y="1565559"/>
            <a:ext cx="5484721" cy="5292725"/>
          </a:xfrm>
        </p:spPr>
        <p:txBody>
          <a:bodyPr>
            <a:normAutofit fontScale="92500" lnSpcReduction="10000"/>
          </a:bodyPr>
          <a:lstStyle/>
          <a:p>
            <a:r>
              <a:rPr lang="en-US" sz="2400" dirty="0"/>
              <a:t>In 1884, amendments to the Indian Act, 1876 were adopted and provided for the creation of Indian residential schools.</a:t>
            </a:r>
          </a:p>
          <a:p>
            <a:r>
              <a:rPr lang="en-US" sz="2400" dirty="0"/>
              <a:t>The Indian residential schools in Canada were predominately funded and operated by the Government of Canada and by provincial governments or by the various religious groups.</a:t>
            </a:r>
          </a:p>
          <a:p>
            <a:r>
              <a:rPr lang="en-US" sz="2400" dirty="0"/>
              <a:t>In 1920, amendments to the Indian Act make it mandatory for every Indian child between the ages of 7 &amp;16 to attend the schools.</a:t>
            </a:r>
          </a:p>
          <a:p>
            <a:r>
              <a:rPr lang="en-US" sz="2400" dirty="0"/>
              <a:t>In 1933, legal guardianship of the Indian children attending Indian residential school was assumed by the principals of those Indian residential schools, upon the forcible surrender of legal custody by parents.</a:t>
            </a:r>
            <a:endParaRPr lang="en-CA" sz="2400" dirty="0"/>
          </a:p>
        </p:txBody>
      </p:sp>
      <p:grpSp>
        <p:nvGrpSpPr>
          <p:cNvPr id="8" name="Group 7">
            <a:extLst>
              <a:ext uri="{FF2B5EF4-FFF2-40B4-BE49-F238E27FC236}">
                <a16:creationId xmlns:a16="http://schemas.microsoft.com/office/drawing/2014/main" id="{ECACE672-ABF8-214C-0EB3-89E124E6E536}"/>
              </a:ext>
            </a:extLst>
          </p:cNvPr>
          <p:cNvGrpSpPr/>
          <p:nvPr/>
        </p:nvGrpSpPr>
        <p:grpSpPr>
          <a:xfrm>
            <a:off x="6507162" y="-7937"/>
            <a:ext cx="5688226" cy="6860407"/>
            <a:chOff x="6507162" y="-7937"/>
            <a:chExt cx="5688226" cy="6860407"/>
          </a:xfrm>
        </p:grpSpPr>
        <p:pic>
          <p:nvPicPr>
            <p:cNvPr id="7" name="Picture 6" descr="A group of people in a classroom&#10;&#10;Description automatically generated with medium confidence">
              <a:hlinkClick r:id="rId3"/>
              <a:extLst>
                <a:ext uri="{FF2B5EF4-FFF2-40B4-BE49-F238E27FC236}">
                  <a16:creationId xmlns:a16="http://schemas.microsoft.com/office/drawing/2014/main" id="{B5CEE3F1-AC44-829A-ECDE-36A81AFC1C6E}"/>
                </a:ext>
              </a:extLst>
            </p:cNvPr>
            <p:cNvPicPr>
              <a:picLocks noChangeAspect="1"/>
            </p:cNvPicPr>
            <p:nvPr/>
          </p:nvPicPr>
          <p:blipFill rotWithShape="1">
            <a:blip r:embed="rId4">
              <a:extLst>
                <a:ext uri="{28A0092B-C50C-407E-A947-70E740481C1C}">
                  <a14:useLocalDpi xmlns:a14="http://schemas.microsoft.com/office/drawing/2010/main" val="0"/>
                </a:ext>
              </a:extLst>
            </a:blip>
            <a:srcRect l="11059" t="7893" r="32042" b="3308"/>
            <a:stretch/>
          </p:blipFill>
          <p:spPr>
            <a:xfrm>
              <a:off x="6507162" y="-7937"/>
              <a:ext cx="5684838" cy="6858000"/>
            </a:xfrm>
            <a:prstGeom prst="rect">
              <a:avLst/>
            </a:prstGeom>
          </p:spPr>
        </p:pic>
        <p:sp>
          <p:nvSpPr>
            <p:cNvPr id="6" name="TextBox 5">
              <a:hlinkClick r:id="rId3"/>
              <a:extLst>
                <a:ext uri="{FF2B5EF4-FFF2-40B4-BE49-F238E27FC236}">
                  <a16:creationId xmlns:a16="http://schemas.microsoft.com/office/drawing/2014/main" id="{7A62729B-A833-1323-FB73-82C52C179998}"/>
                </a:ext>
              </a:extLst>
            </p:cNvPr>
            <p:cNvSpPr txBox="1"/>
            <p:nvPr/>
          </p:nvSpPr>
          <p:spPr>
            <a:xfrm>
              <a:off x="6507162" y="6021473"/>
              <a:ext cx="5688226" cy="830997"/>
            </a:xfrm>
            <a:prstGeom prst="rect">
              <a:avLst/>
            </a:prstGeom>
            <a:solidFill>
              <a:schemeClr val="bg1">
                <a:alpha val="78000"/>
              </a:schemeClr>
            </a:solidFill>
          </p:spPr>
          <p:txBody>
            <a:bodyPr wrap="square">
              <a:spAutoFit/>
            </a:bodyPr>
            <a:lstStyle>
              <a:defPPr>
                <a:defRPr lang="en-US"/>
              </a:defPPr>
              <a:lvl1pPr algn="ctr">
                <a:defRPr sz="1600" b="1" i="0">
                  <a:solidFill>
                    <a:srgbClr val="212124"/>
                  </a:solidFill>
                  <a:effectLst/>
                </a:defRPr>
              </a:lvl1pPr>
            </a:lstStyle>
            <a:p>
              <a:r>
                <a:rPr lang="en-US" dirty="0"/>
                <a:t>Interior of classroom, Indian Industrial School, Brandon, Manitoba, 1946 </a:t>
              </a:r>
              <a:r>
                <a:rPr lang="en-CA" dirty="0"/>
                <a:t> (Library and Archives Canada)  CC BY 2.0</a:t>
              </a:r>
            </a:p>
            <a:p>
              <a:endParaRPr lang="en-CA" dirty="0"/>
            </a:p>
          </p:txBody>
        </p:sp>
      </p:grpSp>
    </p:spTree>
    <p:extLst>
      <p:ext uri="{BB962C8B-B14F-4D97-AF65-F5344CB8AC3E}">
        <p14:creationId xmlns:p14="http://schemas.microsoft.com/office/powerpoint/2010/main" val="318349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9" y="239996"/>
            <a:ext cx="6477001" cy="1325563"/>
          </a:xfrm>
        </p:spPr>
        <p:txBody>
          <a:bodyPr>
            <a:normAutofit/>
          </a:bodyPr>
          <a:lstStyle/>
          <a:p>
            <a:r>
              <a:rPr lang="en-CA" dirty="0"/>
              <a:t>RESIDENTIAL SCHOOLS</a:t>
            </a:r>
          </a:p>
        </p:txBody>
      </p:sp>
      <p:sp>
        <p:nvSpPr>
          <p:cNvPr id="3" name="Content Placeholder 2"/>
          <p:cNvSpPr>
            <a:spLocks noGrp="1"/>
          </p:cNvSpPr>
          <p:nvPr>
            <p:ph idx="1"/>
          </p:nvPr>
        </p:nvSpPr>
        <p:spPr>
          <a:xfrm>
            <a:off x="5714999" y="1565559"/>
            <a:ext cx="6105525" cy="5292725"/>
          </a:xfrm>
        </p:spPr>
        <p:txBody>
          <a:bodyPr>
            <a:normAutofit/>
          </a:bodyPr>
          <a:lstStyle/>
          <a:p>
            <a:r>
              <a:rPr lang="en-US" sz="1600" dirty="0"/>
              <a:t>They were forced to abandon their language, cultural beliefs, and way of life, and mandated to adopt the European languages of English or French, foreign religious denominations, and new habits. </a:t>
            </a:r>
          </a:p>
          <a:p>
            <a:r>
              <a:rPr lang="en-US" sz="1600" dirty="0"/>
              <a:t>The following is a list of some of the unpleasant traumatic experiences lived by former students that have been documented:</a:t>
            </a:r>
          </a:p>
          <a:p>
            <a:r>
              <a:rPr lang="en-US" sz="1600" dirty="0"/>
              <a:t>Forbidden to speak their Aboriginal languages, Required to speak English or French, Required to adopt religious denomination of the school, Forced style of prayer consistent with school denomination, Forced haircut, or shaved head, Use of toxic chemical to clean children’s hair and skin, Forced to wear uniform as designed by the school, Forced to shower, no access to bath tubs, Lack of nutritious diet, Insufficient quantities of food, Served spoiled food, Segregation based on gender: brothers and sisters no contact, Sexual assault, Forced abortions, Electrical shock 6, Force-feeding of own vomit when sick, Exposure to freezing outside temperatures with improper clothing, Withholding of medical attention, Exposure to contagious illness: students with tuberculosis not segregated, Forced labour in unsafe work environments, Vilification of cultural traditions, Use of racist language to address students, Withholding presents and letters from family</a:t>
            </a:r>
            <a:endParaRPr lang="en-CA" sz="2400" dirty="0"/>
          </a:p>
        </p:txBody>
      </p:sp>
      <p:pic>
        <p:nvPicPr>
          <p:cNvPr id="7" name="Picture 6" descr="A picture containing text, window, indoor, white&#10;&#10;Description automatically generated">
            <a:hlinkClick r:id="rId3"/>
            <a:extLst>
              <a:ext uri="{FF2B5EF4-FFF2-40B4-BE49-F238E27FC236}">
                <a16:creationId xmlns:a16="http://schemas.microsoft.com/office/drawing/2014/main" id="{476424FE-9966-C850-0225-5828D6EEC864}"/>
              </a:ext>
            </a:extLst>
          </p:cNvPr>
          <p:cNvPicPr>
            <a:picLocks noChangeAspect="1"/>
          </p:cNvPicPr>
          <p:nvPr/>
        </p:nvPicPr>
        <p:blipFill rotWithShape="1">
          <a:blip r:embed="rId4">
            <a:extLst>
              <a:ext uri="{28A0092B-C50C-407E-A947-70E740481C1C}">
                <a14:useLocalDpi xmlns:a14="http://schemas.microsoft.com/office/drawing/2010/main" val="0"/>
              </a:ext>
            </a:extLst>
          </a:blip>
          <a:srcRect l="2924" t="2924" r="28751" b="9457"/>
          <a:stretch/>
        </p:blipFill>
        <p:spPr>
          <a:xfrm>
            <a:off x="0" y="1557338"/>
            <a:ext cx="5542670" cy="5300662"/>
          </a:xfrm>
          <a:prstGeom prst="rect">
            <a:avLst/>
          </a:prstGeom>
        </p:spPr>
      </p:pic>
      <p:sp>
        <p:nvSpPr>
          <p:cNvPr id="6" name="TextBox 5">
            <a:hlinkClick r:id="rId3"/>
            <a:extLst>
              <a:ext uri="{FF2B5EF4-FFF2-40B4-BE49-F238E27FC236}">
                <a16:creationId xmlns:a16="http://schemas.microsoft.com/office/drawing/2014/main" id="{84B6F4B4-A3A6-84A5-CB76-7EE134A99874}"/>
              </a:ext>
            </a:extLst>
          </p:cNvPr>
          <p:cNvSpPr txBox="1"/>
          <p:nvPr/>
        </p:nvSpPr>
        <p:spPr>
          <a:xfrm>
            <a:off x="0" y="6062142"/>
            <a:ext cx="5542670" cy="784830"/>
          </a:xfrm>
          <a:prstGeom prst="rect">
            <a:avLst/>
          </a:prstGeom>
          <a:solidFill>
            <a:schemeClr val="bg1">
              <a:alpha val="78000"/>
            </a:schemeClr>
          </a:solidFill>
        </p:spPr>
        <p:txBody>
          <a:bodyPr wrap="square">
            <a:spAutoFit/>
          </a:bodyPr>
          <a:lstStyle>
            <a:defPPr>
              <a:defRPr lang="en-US"/>
            </a:defPPr>
            <a:lvl1pPr algn="ctr">
              <a:defRPr sz="1600" b="1" i="0">
                <a:solidFill>
                  <a:srgbClr val="212124"/>
                </a:solidFill>
                <a:effectLst/>
              </a:defRPr>
            </a:lvl1pPr>
          </a:lstStyle>
          <a:p>
            <a:r>
              <a:rPr lang="en-US" sz="1500" dirty="0"/>
              <a:t>Two girls resting in the dormitory at All Saints Indian Residential School, (Anglican Mission School), Lac La Ronge, Saskatchewan, March 1945 </a:t>
            </a:r>
            <a:r>
              <a:rPr lang="en-CA" sz="1500" dirty="0"/>
              <a:t>(Library and Archives Canada)  CC BY 2.0</a:t>
            </a:r>
          </a:p>
        </p:txBody>
      </p:sp>
    </p:spTree>
    <p:extLst>
      <p:ext uri="{BB962C8B-B14F-4D97-AF65-F5344CB8AC3E}">
        <p14:creationId xmlns:p14="http://schemas.microsoft.com/office/powerpoint/2010/main" val="4004281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A41ADF-62F6-FE60-D468-03CE8F7449DC}"/>
              </a:ext>
            </a:extLst>
          </p:cNvPr>
          <p:cNvPicPr>
            <a:picLocks noChangeAspect="1"/>
          </p:cNvPicPr>
          <p:nvPr/>
        </p:nvPicPr>
        <p:blipFill rotWithShape="1">
          <a:blip r:embed="rId3"/>
          <a:srcRect l="29688" t="18495" r="28125" b="17778"/>
          <a:stretch/>
        </p:blipFill>
        <p:spPr>
          <a:xfrm>
            <a:off x="6677025" y="1637749"/>
            <a:ext cx="5143500" cy="4370388"/>
          </a:xfrm>
          <a:prstGeom prst="rect">
            <a:avLst/>
          </a:prstGeom>
        </p:spPr>
      </p:pic>
      <p:sp>
        <p:nvSpPr>
          <p:cNvPr id="3" name="Content Placeholder 2"/>
          <p:cNvSpPr>
            <a:spLocks noGrp="1"/>
          </p:cNvSpPr>
          <p:nvPr>
            <p:ph idx="1"/>
          </p:nvPr>
        </p:nvSpPr>
        <p:spPr>
          <a:xfrm>
            <a:off x="376187" y="1557338"/>
            <a:ext cx="5724525" cy="5292725"/>
          </a:xfrm>
        </p:spPr>
        <p:txBody>
          <a:bodyPr>
            <a:normAutofit lnSpcReduction="10000"/>
          </a:bodyPr>
          <a:lstStyle/>
          <a:p>
            <a:r>
              <a:rPr lang="en-US" sz="2200" dirty="0"/>
              <a:t>The 60s Scoop refers to the adoption of First Nation/Metis children in Canada between the years of 1960 and the mid 1980’s. </a:t>
            </a:r>
          </a:p>
          <a:p>
            <a:r>
              <a:rPr lang="en-US" sz="2200" dirty="0"/>
              <a:t>Thousands of Indigenous children were removed from their homes and placed with non-Indigenous families. Those affected lost all contact with their children and families. They also lost critical connection to their language, culture and identity.</a:t>
            </a:r>
          </a:p>
          <a:p>
            <a:r>
              <a:rPr lang="en-US" sz="2200" dirty="0"/>
              <a:t>This period is unique in the annals of adoption. This phenomenon, coined the “60’s Scoop”, is so named because the highest numbers of adoptions took place in the decade of the 1960s and because, in many instances, children were literally scooped from their homes and communities without the knowledge or consent of families and bands</a:t>
            </a:r>
            <a:endParaRPr lang="en-CA" sz="2200" dirty="0"/>
          </a:p>
        </p:txBody>
      </p:sp>
      <p:sp>
        <p:nvSpPr>
          <p:cNvPr id="2" name="Title 1"/>
          <p:cNvSpPr>
            <a:spLocks noGrp="1"/>
          </p:cNvSpPr>
          <p:nvPr>
            <p:ph type="title"/>
          </p:nvPr>
        </p:nvSpPr>
        <p:spPr>
          <a:xfrm>
            <a:off x="376187" y="239996"/>
            <a:ext cx="11444338" cy="1325563"/>
          </a:xfrm>
        </p:spPr>
        <p:txBody>
          <a:bodyPr/>
          <a:lstStyle/>
          <a:p>
            <a:pPr algn="ctr"/>
            <a:r>
              <a:rPr lang="en-CA" dirty="0"/>
              <a:t>THE 60’s Scoop</a:t>
            </a:r>
          </a:p>
        </p:txBody>
      </p:sp>
      <p:sp>
        <p:nvSpPr>
          <p:cNvPr id="7" name="TextBox 6">
            <a:hlinkClick r:id="rId4"/>
            <a:extLst>
              <a:ext uri="{FF2B5EF4-FFF2-40B4-BE49-F238E27FC236}">
                <a16:creationId xmlns:a16="http://schemas.microsoft.com/office/drawing/2014/main" id="{D516ABAB-F06D-D086-159C-AE10EFCA2855}"/>
              </a:ext>
            </a:extLst>
          </p:cNvPr>
          <p:cNvSpPr txBox="1"/>
          <p:nvPr/>
        </p:nvSpPr>
        <p:spPr>
          <a:xfrm>
            <a:off x="6200775" y="6433338"/>
            <a:ext cx="6096000" cy="369332"/>
          </a:xfrm>
          <a:prstGeom prst="rect">
            <a:avLst/>
          </a:prstGeom>
          <a:noFill/>
        </p:spPr>
        <p:txBody>
          <a:bodyPr wrap="square">
            <a:spAutoFit/>
          </a:bodyPr>
          <a:lstStyle/>
          <a:p>
            <a:pPr algn="ctr"/>
            <a:r>
              <a:rPr lang="en-CA" b="1" dirty="0"/>
              <a:t>Image FAVPNG</a:t>
            </a:r>
          </a:p>
        </p:txBody>
      </p:sp>
    </p:spTree>
    <p:extLst>
      <p:ext uri="{BB962C8B-B14F-4D97-AF65-F5344CB8AC3E}">
        <p14:creationId xmlns:p14="http://schemas.microsoft.com/office/powerpoint/2010/main" val="1741750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THE </a:t>
            </a:r>
            <a:r>
              <a:rPr lang="en-US" sz="8000" dirty="0"/>
              <a:t>Millennial</a:t>
            </a:r>
            <a:r>
              <a:rPr lang="en-CA" dirty="0"/>
              <a:t> Scoop</a:t>
            </a:r>
          </a:p>
        </p:txBody>
      </p:sp>
      <p:sp>
        <p:nvSpPr>
          <p:cNvPr id="3" name="Content Placeholder 2"/>
          <p:cNvSpPr>
            <a:spLocks noGrp="1"/>
          </p:cNvSpPr>
          <p:nvPr>
            <p:ph idx="1"/>
          </p:nvPr>
        </p:nvSpPr>
        <p:spPr>
          <a:xfrm>
            <a:off x="4663440" y="1557338"/>
            <a:ext cx="7157085" cy="5292725"/>
          </a:xfrm>
        </p:spPr>
        <p:txBody>
          <a:bodyPr>
            <a:normAutofit/>
          </a:bodyPr>
          <a:lstStyle/>
          <a:p>
            <a:r>
              <a:rPr lang="en-US" sz="2200" dirty="0"/>
              <a:t>The Millennial Scoop was coined to describe the alarming rate at which Indigenous children continue to be brought into the child welfare system and spans the early 1980s to today.</a:t>
            </a:r>
          </a:p>
          <a:p>
            <a:r>
              <a:rPr lang="en-US" sz="2200" dirty="0"/>
              <a:t>Indigenous kids are still being taken from their parents.</a:t>
            </a:r>
          </a:p>
          <a:p>
            <a:r>
              <a:rPr lang="en-US" sz="2200" dirty="0"/>
              <a:t>Most Canadians are aware of the horror of residential schools, but many don’t realize this genocidal system continues today, just in a different way—through the foster care system, where, across the country, Indigenous youth are horrifically overrepresented. </a:t>
            </a:r>
          </a:p>
          <a:p>
            <a:r>
              <a:rPr lang="en-US" sz="2200" dirty="0"/>
              <a:t>For example, in B.C., 63 percent of youth in foster care are Indigenous; in Manitoba, it’s 91 percent. </a:t>
            </a:r>
          </a:p>
          <a:p>
            <a:r>
              <a:rPr lang="en-US" sz="2200" dirty="0"/>
              <a:t>In Canada, 52.2% of children in foster care are Indigenous, but account for only 7.7% of the child population </a:t>
            </a:r>
            <a:endParaRPr lang="en-CA" sz="2200" dirty="0"/>
          </a:p>
        </p:txBody>
      </p:sp>
      <p:grpSp>
        <p:nvGrpSpPr>
          <p:cNvPr id="5" name="Group 4">
            <a:extLst>
              <a:ext uri="{FF2B5EF4-FFF2-40B4-BE49-F238E27FC236}">
                <a16:creationId xmlns:a16="http://schemas.microsoft.com/office/drawing/2014/main" id="{6B3FF05B-EAC3-B331-8206-4369C58873B9}"/>
              </a:ext>
            </a:extLst>
          </p:cNvPr>
          <p:cNvGrpSpPr/>
          <p:nvPr/>
        </p:nvGrpSpPr>
        <p:grpSpPr>
          <a:xfrm>
            <a:off x="130629" y="1486809"/>
            <a:ext cx="4532811" cy="5588788"/>
            <a:chOff x="130629" y="1486809"/>
            <a:chExt cx="4532811" cy="5588788"/>
          </a:xfrm>
        </p:grpSpPr>
        <p:pic>
          <p:nvPicPr>
            <p:cNvPr id="10242" name="Picture 2" descr="A legacy of Canadian child care – Briarpatch Magazine">
              <a:extLst>
                <a:ext uri="{FF2B5EF4-FFF2-40B4-BE49-F238E27FC236}">
                  <a16:creationId xmlns:a16="http://schemas.microsoft.com/office/drawing/2014/main" id="{A12BBEAB-FB81-4F39-8023-5D5256C9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62" y="1486809"/>
              <a:ext cx="2988304" cy="46790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F7DAE2C4-F993-6017-42FC-C330AF858A37}"/>
                </a:ext>
              </a:extLst>
            </p:cNvPr>
            <p:cNvSpPr txBox="1"/>
            <p:nvPr/>
          </p:nvSpPr>
          <p:spPr>
            <a:xfrm>
              <a:off x="130629" y="6244600"/>
              <a:ext cx="4532811" cy="830997"/>
            </a:xfrm>
            <a:prstGeom prst="rect">
              <a:avLst/>
            </a:prstGeom>
            <a:noFill/>
          </p:spPr>
          <p:txBody>
            <a:bodyPr wrap="square">
              <a:spAutoFit/>
            </a:bodyPr>
            <a:lstStyle/>
            <a:p>
              <a:pPr algn="ctr"/>
              <a:r>
                <a:rPr lang="en-CA" sz="1600" b="1" dirty="0"/>
                <a:t>Image By Tania Willard </a:t>
              </a:r>
              <a:br>
                <a:rPr lang="en-CA" sz="1600" b="1" dirty="0"/>
              </a:br>
              <a:r>
                <a:rPr lang="en-CA" sz="1600" b="1" dirty="0"/>
                <a:t>– </a:t>
              </a:r>
              <a:r>
                <a:rPr lang="en-CA" sz="1600" b="1" dirty="0" err="1"/>
                <a:t>briarpatch</a:t>
              </a:r>
              <a:r>
                <a:rPr lang="en-CA" sz="1600" b="1" dirty="0"/>
                <a:t> Magazine</a:t>
              </a:r>
              <a:br>
                <a:rPr lang="en-CA" sz="1600" dirty="0"/>
              </a:br>
              <a:endParaRPr lang="en-CA" sz="1600" dirty="0"/>
            </a:p>
          </p:txBody>
        </p:sp>
      </p:grpSp>
    </p:spTree>
    <p:extLst>
      <p:ext uri="{BB962C8B-B14F-4D97-AF65-F5344CB8AC3E}">
        <p14:creationId xmlns:p14="http://schemas.microsoft.com/office/powerpoint/2010/main" val="3958897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38ACB5-A487-4540-85D1-76436958DF48}"/>
              </a:ext>
            </a:extLst>
          </p:cNvPr>
          <p:cNvGrpSpPr/>
          <p:nvPr/>
        </p:nvGrpSpPr>
        <p:grpSpPr>
          <a:xfrm>
            <a:off x="-3223" y="1"/>
            <a:ext cx="12203113" cy="6882881"/>
            <a:chOff x="13495338" y="339196"/>
            <a:chExt cx="10183812" cy="5743942"/>
          </a:xfrm>
        </p:grpSpPr>
        <p:pic>
          <p:nvPicPr>
            <p:cNvPr id="10" name="Picture 2" descr="Group of diverse kids hands holding cupping globe balls together Free Photo">
              <a:extLst>
                <a:ext uri="{FF2B5EF4-FFF2-40B4-BE49-F238E27FC236}">
                  <a16:creationId xmlns:a16="http://schemas.microsoft.com/office/drawing/2014/main" id="{3ADF0B45-C5EE-4EA9-A3B6-E1D11DE6CC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29" b="8958"/>
            <a:stretch/>
          </p:blipFill>
          <p:spPr bwMode="auto">
            <a:xfrm>
              <a:off x="13495338" y="339196"/>
              <a:ext cx="10183812" cy="57439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extLst>
                <a:ext uri="{FF2B5EF4-FFF2-40B4-BE49-F238E27FC236}">
                  <a16:creationId xmlns:a16="http://schemas.microsoft.com/office/drawing/2014/main" id="{CCDEA2FE-0FE6-483E-8D66-073676143837}"/>
                </a:ext>
              </a:extLst>
            </p:cNvPr>
            <p:cNvSpPr txBox="1"/>
            <p:nvPr/>
          </p:nvSpPr>
          <p:spPr>
            <a:xfrm>
              <a:off x="20660520" y="5713805"/>
              <a:ext cx="3018629" cy="369332"/>
            </a:xfrm>
            <a:prstGeom prst="rect">
              <a:avLst/>
            </a:prstGeom>
            <a:noFill/>
          </p:spPr>
          <p:txBody>
            <a:bodyPr wrap="square">
              <a:spAutoFit/>
            </a:bodyPr>
            <a:lstStyle/>
            <a:p>
              <a:pPr algn="ctr"/>
              <a:r>
                <a:rPr lang="en-US" dirty="0">
                  <a:solidFill>
                    <a:schemeClr val="bg1"/>
                  </a:solidFill>
                </a:rPr>
                <a:t>By rawpixel.com - freepik.com</a:t>
              </a:r>
            </a:p>
          </p:txBody>
        </p:sp>
      </p:grpSp>
      <p:grpSp>
        <p:nvGrpSpPr>
          <p:cNvPr id="3" name="Group 2">
            <a:extLst>
              <a:ext uri="{FF2B5EF4-FFF2-40B4-BE49-F238E27FC236}">
                <a16:creationId xmlns:a16="http://schemas.microsoft.com/office/drawing/2014/main" id="{4DF272FF-A49F-465B-AFF7-14513E5711DF}"/>
              </a:ext>
            </a:extLst>
          </p:cNvPr>
          <p:cNvGrpSpPr/>
          <p:nvPr/>
        </p:nvGrpSpPr>
        <p:grpSpPr>
          <a:xfrm>
            <a:off x="5555" y="2679192"/>
            <a:ext cx="12194334" cy="1513279"/>
            <a:chOff x="-7892" y="2679192"/>
            <a:chExt cx="12194334" cy="1513279"/>
          </a:xfrm>
        </p:grpSpPr>
        <p:sp>
          <p:nvSpPr>
            <p:cNvPr id="6" name="Rectangle 5">
              <a:extLst>
                <a:ext uri="{FF2B5EF4-FFF2-40B4-BE49-F238E27FC236}">
                  <a16:creationId xmlns:a16="http://schemas.microsoft.com/office/drawing/2014/main" id="{EF02C2B9-7CED-4AA1-AFD5-7132F9704FCD}"/>
                </a:ext>
              </a:extLst>
            </p:cNvPr>
            <p:cNvSpPr/>
            <p:nvPr/>
          </p:nvSpPr>
          <p:spPr>
            <a:xfrm>
              <a:off x="-7892" y="2692855"/>
              <a:ext cx="12180889"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555" y="2679192"/>
              <a:ext cx="12180887"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BREAKOUT GROUPS</a:t>
              </a:r>
            </a:p>
          </p:txBody>
        </p:sp>
      </p:grpSp>
    </p:spTree>
    <p:extLst>
      <p:ext uri="{BB962C8B-B14F-4D97-AF65-F5344CB8AC3E}">
        <p14:creationId xmlns:p14="http://schemas.microsoft.com/office/powerpoint/2010/main" val="338881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B74275-7CBF-430B-8A98-39ADA2C6304D}"/>
              </a:ext>
            </a:extLst>
          </p:cNvPr>
          <p:cNvSpPr/>
          <p:nvPr/>
        </p:nvSpPr>
        <p:spPr>
          <a:xfrm>
            <a:off x="0" y="-7937"/>
            <a:ext cx="668020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AGENDA</a:t>
            </a:r>
          </a:p>
        </p:txBody>
      </p:sp>
      <p:sp>
        <p:nvSpPr>
          <p:cNvPr id="8" name="Content Placeholder 2">
            <a:extLst>
              <a:ext uri="{FF2B5EF4-FFF2-40B4-BE49-F238E27FC236}">
                <a16:creationId xmlns:a16="http://schemas.microsoft.com/office/drawing/2014/main" id="{31A33B38-B570-4566-A765-A50F4880BDF9}"/>
              </a:ext>
            </a:extLst>
          </p:cNvPr>
          <p:cNvSpPr txBox="1">
            <a:spLocks/>
          </p:cNvSpPr>
          <p:nvPr/>
        </p:nvSpPr>
        <p:spPr>
          <a:xfrm>
            <a:off x="508468" y="1557338"/>
            <a:ext cx="4720943" cy="477015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Understanding Equity &amp; Equality</a:t>
            </a:r>
          </a:p>
          <a:p>
            <a:r>
              <a:rPr lang="en-US" b="1" dirty="0"/>
              <a:t>Meritocracy</a:t>
            </a:r>
          </a:p>
          <a:p>
            <a:r>
              <a:rPr lang="en-US" b="1" dirty="0"/>
              <a:t>Deficit Thinking</a:t>
            </a:r>
          </a:p>
          <a:p>
            <a:r>
              <a:rPr lang="en-US" b="1" dirty="0"/>
              <a:t>Social Inequality</a:t>
            </a:r>
          </a:p>
          <a:p>
            <a:r>
              <a:rPr lang="en-CA" b="1" dirty="0"/>
              <a:t>Indigenous People</a:t>
            </a:r>
          </a:p>
          <a:p>
            <a:r>
              <a:rPr lang="en-CA" b="1" dirty="0"/>
              <a:t>Indigenous or Aboriginal</a:t>
            </a:r>
          </a:p>
          <a:p>
            <a:r>
              <a:rPr lang="en-CA" b="1" dirty="0"/>
              <a:t>Treaty Rights</a:t>
            </a:r>
          </a:p>
          <a:p>
            <a:r>
              <a:rPr lang="en-CA" b="1" dirty="0"/>
              <a:t>Treaties</a:t>
            </a:r>
          </a:p>
          <a:p>
            <a:r>
              <a:rPr lang="en-CA" b="1" dirty="0"/>
              <a:t>The Indian Act</a:t>
            </a:r>
          </a:p>
          <a:p>
            <a:r>
              <a:rPr lang="en-CA" b="1" dirty="0"/>
              <a:t>Residential Schools</a:t>
            </a:r>
          </a:p>
          <a:p>
            <a:r>
              <a:rPr lang="en-CA" b="1" dirty="0"/>
              <a:t>The 60’s Scoop</a:t>
            </a:r>
          </a:p>
          <a:p>
            <a:r>
              <a:rPr lang="en-CA" b="1" dirty="0"/>
              <a:t>The Millennial Scoop</a:t>
            </a:r>
          </a:p>
          <a:p>
            <a:r>
              <a:rPr lang="en-CA" b="1" dirty="0"/>
              <a:t>Truth &amp; Reconciliation</a:t>
            </a:r>
          </a:p>
          <a:p>
            <a:r>
              <a:rPr lang="en-CA" b="1" dirty="0"/>
              <a:t>UNDRIP</a:t>
            </a:r>
          </a:p>
          <a:p>
            <a:r>
              <a:rPr lang="en-CA" b="1" dirty="0"/>
              <a:t>Questions</a:t>
            </a:r>
            <a:endParaRPr lang="en-US" b="1" dirty="0"/>
          </a:p>
        </p:txBody>
      </p:sp>
      <p:grpSp>
        <p:nvGrpSpPr>
          <p:cNvPr id="7" name="Group 6">
            <a:extLst>
              <a:ext uri="{FF2B5EF4-FFF2-40B4-BE49-F238E27FC236}">
                <a16:creationId xmlns:a16="http://schemas.microsoft.com/office/drawing/2014/main" id="{68C94DA1-3520-E25F-2363-61CF5B73DCF0}"/>
              </a:ext>
            </a:extLst>
          </p:cNvPr>
          <p:cNvGrpSpPr/>
          <p:nvPr/>
        </p:nvGrpSpPr>
        <p:grpSpPr>
          <a:xfrm>
            <a:off x="6722731" y="1126185"/>
            <a:ext cx="4303986" cy="5314260"/>
            <a:chOff x="1762933" y="1462361"/>
            <a:chExt cx="4303986" cy="5314260"/>
          </a:xfrm>
        </p:grpSpPr>
        <p:grpSp>
          <p:nvGrpSpPr>
            <p:cNvPr id="9" name="Group 8">
              <a:extLst>
                <a:ext uri="{FF2B5EF4-FFF2-40B4-BE49-F238E27FC236}">
                  <a16:creationId xmlns:a16="http://schemas.microsoft.com/office/drawing/2014/main" id="{4A10D77F-D375-0B55-8E68-BF2D71CB5373}"/>
                </a:ext>
              </a:extLst>
            </p:cNvPr>
            <p:cNvGrpSpPr/>
            <p:nvPr/>
          </p:nvGrpSpPr>
          <p:grpSpPr>
            <a:xfrm>
              <a:off x="1965171" y="1462361"/>
              <a:ext cx="3799491" cy="4888483"/>
              <a:chOff x="615343" y="1514467"/>
              <a:chExt cx="3799491" cy="4888483"/>
            </a:xfrm>
          </p:grpSpPr>
          <p:grpSp>
            <p:nvGrpSpPr>
              <p:cNvPr id="11" name="Group 10">
                <a:extLst>
                  <a:ext uri="{FF2B5EF4-FFF2-40B4-BE49-F238E27FC236}">
                    <a16:creationId xmlns:a16="http://schemas.microsoft.com/office/drawing/2014/main" id="{3EF4B1B2-42C7-163B-E23A-822C5D864856}"/>
                  </a:ext>
                </a:extLst>
              </p:cNvPr>
              <p:cNvGrpSpPr/>
              <p:nvPr/>
            </p:nvGrpSpPr>
            <p:grpSpPr>
              <a:xfrm>
                <a:off x="615343" y="1646492"/>
                <a:ext cx="3771900" cy="4538305"/>
                <a:chOff x="376190" y="1630692"/>
                <a:chExt cx="3386691" cy="4074826"/>
              </a:xfrm>
            </p:grpSpPr>
            <p:grpSp>
              <p:nvGrpSpPr>
                <p:cNvPr id="14" name="Group 13">
                  <a:extLst>
                    <a:ext uri="{FF2B5EF4-FFF2-40B4-BE49-F238E27FC236}">
                      <a16:creationId xmlns:a16="http://schemas.microsoft.com/office/drawing/2014/main" id="{D903296C-129B-6BBB-975C-7715361B39D8}"/>
                    </a:ext>
                  </a:extLst>
                </p:cNvPr>
                <p:cNvGrpSpPr/>
                <p:nvPr/>
              </p:nvGrpSpPr>
              <p:grpSpPr>
                <a:xfrm>
                  <a:off x="376190" y="1630692"/>
                  <a:ext cx="1338312" cy="4074826"/>
                  <a:chOff x="376190" y="1630692"/>
                  <a:chExt cx="1338312" cy="4074826"/>
                </a:xfrm>
              </p:grpSpPr>
              <p:grpSp>
                <p:nvGrpSpPr>
                  <p:cNvPr id="21" name="Group 20">
                    <a:extLst>
                      <a:ext uri="{FF2B5EF4-FFF2-40B4-BE49-F238E27FC236}">
                        <a16:creationId xmlns:a16="http://schemas.microsoft.com/office/drawing/2014/main" id="{72231351-C937-00E1-DC9F-247C495CD937}"/>
                      </a:ext>
                    </a:extLst>
                  </p:cNvPr>
                  <p:cNvGrpSpPr/>
                  <p:nvPr/>
                </p:nvGrpSpPr>
                <p:grpSpPr>
                  <a:xfrm>
                    <a:off x="376190" y="2892461"/>
                    <a:ext cx="1338312" cy="1223547"/>
                    <a:chOff x="8627742" y="3165218"/>
                    <a:chExt cx="1858460" cy="1702047"/>
                  </a:xfrm>
                  <a:solidFill>
                    <a:srgbClr val="C00000"/>
                  </a:solidFill>
                </p:grpSpPr>
                <p:sp>
                  <p:nvSpPr>
                    <p:cNvPr id="26" name="Freeform: Shape 25">
                      <a:extLst>
                        <a:ext uri="{FF2B5EF4-FFF2-40B4-BE49-F238E27FC236}">
                          <a16:creationId xmlns:a16="http://schemas.microsoft.com/office/drawing/2014/main" id="{87C96F89-9830-323A-A4B9-69EB94A10F9C}"/>
                        </a:ext>
                      </a:extLst>
                    </p:cNvPr>
                    <p:cNvSpPr/>
                    <p:nvPr/>
                  </p:nvSpPr>
                  <p:spPr>
                    <a:xfrm>
                      <a:off x="8627742" y="3598542"/>
                      <a:ext cx="1268723" cy="1268723"/>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886D0FF-5629-2DB5-8C0A-BA78C91D40BC}"/>
                        </a:ext>
                      </a:extLst>
                    </p:cNvPr>
                    <p:cNvSpPr/>
                    <p:nvPr/>
                  </p:nvSpPr>
                  <p:spPr>
                    <a:xfrm>
                      <a:off x="8843098" y="3165218"/>
                      <a:ext cx="1643104" cy="1493592"/>
                    </a:xfrm>
                    <a:custGeom>
                      <a:avLst/>
                      <a:gdLst>
                        <a:gd name="connsiteX0" fmla="*/ 829040 w 829040"/>
                        <a:gd name="connsiteY0" fmla="*/ 100676 h 631941"/>
                        <a:gd name="connsiteX1" fmla="*/ 730362 w 829040"/>
                        <a:gd name="connsiteY1" fmla="*/ 0 h 631941"/>
                        <a:gd name="connsiteX2" fmla="*/ 287883 w 829040"/>
                        <a:gd name="connsiteY2" fmla="*/ 433598 h 631941"/>
                        <a:gd name="connsiteX3" fmla="*/ 99689 w 829040"/>
                        <a:gd name="connsiteY3" fmla="*/ 245404 h 631941"/>
                        <a:gd name="connsiteX4" fmla="*/ 0 w 829040"/>
                        <a:gd name="connsiteY4" fmla="*/ 345069 h 631941"/>
                        <a:gd name="connsiteX5" fmla="*/ 286872 w 829040"/>
                        <a:gd name="connsiteY5" fmla="*/ 631942 h 631941"/>
                        <a:gd name="connsiteX6" fmla="*/ 829040 w 829040"/>
                        <a:gd name="connsiteY6" fmla="*/ 100676 h 631941"/>
                        <a:gd name="connsiteX0" fmla="*/ 829040 w 829040"/>
                        <a:gd name="connsiteY0" fmla="*/ 0 h 531266"/>
                        <a:gd name="connsiteX1" fmla="*/ 287883 w 829040"/>
                        <a:gd name="connsiteY1" fmla="*/ 332922 h 531266"/>
                        <a:gd name="connsiteX2" fmla="*/ 99689 w 829040"/>
                        <a:gd name="connsiteY2" fmla="*/ 144728 h 531266"/>
                        <a:gd name="connsiteX3" fmla="*/ 0 w 829040"/>
                        <a:gd name="connsiteY3" fmla="*/ 244393 h 531266"/>
                        <a:gd name="connsiteX4" fmla="*/ 286872 w 829040"/>
                        <a:gd name="connsiteY4" fmla="*/ 531266 h 531266"/>
                        <a:gd name="connsiteX5" fmla="*/ 829040 w 829040"/>
                        <a:gd name="connsiteY5" fmla="*/ 0 h 531266"/>
                        <a:gd name="connsiteX0" fmla="*/ 975292 w 975292"/>
                        <a:gd name="connsiteY0" fmla="*/ 0 h 657403"/>
                        <a:gd name="connsiteX1" fmla="*/ 287883 w 975292"/>
                        <a:gd name="connsiteY1" fmla="*/ 459059 h 657403"/>
                        <a:gd name="connsiteX2" fmla="*/ 99689 w 975292"/>
                        <a:gd name="connsiteY2" fmla="*/ 270865 h 657403"/>
                        <a:gd name="connsiteX3" fmla="*/ 0 w 975292"/>
                        <a:gd name="connsiteY3" fmla="*/ 370530 h 657403"/>
                        <a:gd name="connsiteX4" fmla="*/ 286872 w 975292"/>
                        <a:gd name="connsiteY4" fmla="*/ 657403 h 657403"/>
                        <a:gd name="connsiteX5" fmla="*/ 975292 w 975292"/>
                        <a:gd name="connsiteY5" fmla="*/ 0 h 657403"/>
                        <a:gd name="connsiteX0" fmla="*/ 975292 w 975292"/>
                        <a:gd name="connsiteY0" fmla="*/ 0 h 657403"/>
                        <a:gd name="connsiteX1" fmla="*/ 287883 w 975292"/>
                        <a:gd name="connsiteY1" fmla="*/ 459059 h 657403"/>
                        <a:gd name="connsiteX2" fmla="*/ 50403 w 975292"/>
                        <a:gd name="connsiteY2" fmla="*/ 300416 h 657403"/>
                        <a:gd name="connsiteX3" fmla="*/ 0 w 975292"/>
                        <a:gd name="connsiteY3" fmla="*/ 370530 h 657403"/>
                        <a:gd name="connsiteX4" fmla="*/ 286872 w 975292"/>
                        <a:gd name="connsiteY4" fmla="*/ 657403 h 657403"/>
                        <a:gd name="connsiteX5" fmla="*/ 975292 w 975292"/>
                        <a:gd name="connsiteY5" fmla="*/ 0 h 65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292" h="657403">
                          <a:moveTo>
                            <a:pt x="975292" y="0"/>
                          </a:moveTo>
                          <a:lnTo>
                            <a:pt x="287883" y="459059"/>
                          </a:lnTo>
                          <a:lnTo>
                            <a:pt x="50403" y="300416"/>
                          </a:lnTo>
                          <a:lnTo>
                            <a:pt x="0" y="370530"/>
                          </a:lnTo>
                          <a:lnTo>
                            <a:pt x="286872" y="657403"/>
                          </a:lnTo>
                          <a:lnTo>
                            <a:pt x="975292" y="0"/>
                          </a:lnTo>
                          <a:close/>
                        </a:path>
                      </a:pathLst>
                    </a:custGeom>
                    <a:grpFill/>
                    <a:ln w="38100" cap="flat">
                      <a:solidFill>
                        <a:schemeClr val="bg1"/>
                      </a:solidFill>
                      <a:prstDash val="solid"/>
                      <a:miter/>
                    </a:ln>
                  </p:spPr>
                  <p:txBody>
                    <a:bodyPr rtlCol="0" anchor="ctr"/>
                    <a:lstStyle/>
                    <a:p>
                      <a:endParaRPr lang="en-CA"/>
                    </a:p>
                  </p:txBody>
                </p:sp>
              </p:grpSp>
              <p:sp>
                <p:nvSpPr>
                  <p:cNvPr id="22" name="Freeform: Shape 21">
                    <a:extLst>
                      <a:ext uri="{FF2B5EF4-FFF2-40B4-BE49-F238E27FC236}">
                        <a16:creationId xmlns:a16="http://schemas.microsoft.com/office/drawing/2014/main" id="{5373C263-1555-C98B-4506-843DD4EB147F}"/>
                      </a:ext>
                    </a:extLst>
                  </p:cNvPr>
                  <p:cNvSpPr/>
                  <p:nvPr/>
                </p:nvSpPr>
                <p:spPr>
                  <a:xfrm>
                    <a:off x="508220" y="2433650"/>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23" name="Freeform: Shape 22">
                    <a:extLst>
                      <a:ext uri="{FF2B5EF4-FFF2-40B4-BE49-F238E27FC236}">
                        <a16:creationId xmlns:a16="http://schemas.microsoft.com/office/drawing/2014/main" id="{07D78253-D5BF-FC44-2F50-A8E16D9E2314}"/>
                      </a:ext>
                    </a:extLst>
                  </p:cNvPr>
                  <p:cNvSpPr/>
                  <p:nvPr/>
                </p:nvSpPr>
                <p:spPr>
                  <a:xfrm>
                    <a:off x="508220" y="1630692"/>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24" name="Freeform: Shape 23">
                    <a:extLst>
                      <a:ext uri="{FF2B5EF4-FFF2-40B4-BE49-F238E27FC236}">
                        <a16:creationId xmlns:a16="http://schemas.microsoft.com/office/drawing/2014/main" id="{5EE12DD4-F938-139A-B5F5-3BC5D963850E}"/>
                      </a:ext>
                    </a:extLst>
                  </p:cNvPr>
                  <p:cNvSpPr/>
                  <p:nvPr/>
                </p:nvSpPr>
                <p:spPr>
                  <a:xfrm>
                    <a:off x="508220" y="5057080"/>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25" name="Freeform: Shape 24">
                    <a:extLst>
                      <a:ext uri="{FF2B5EF4-FFF2-40B4-BE49-F238E27FC236}">
                        <a16:creationId xmlns:a16="http://schemas.microsoft.com/office/drawing/2014/main" id="{5B2E732F-CC81-7AF9-D7D4-368B79B8F2B8}"/>
                      </a:ext>
                    </a:extLst>
                  </p:cNvPr>
                  <p:cNvSpPr/>
                  <p:nvPr/>
                </p:nvSpPr>
                <p:spPr>
                  <a:xfrm>
                    <a:off x="508220" y="4254122"/>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grpSp>
            <p:grpSp>
              <p:nvGrpSpPr>
                <p:cNvPr id="15" name="Group 14">
                  <a:extLst>
                    <a:ext uri="{FF2B5EF4-FFF2-40B4-BE49-F238E27FC236}">
                      <a16:creationId xmlns:a16="http://schemas.microsoft.com/office/drawing/2014/main" id="{FA9BE546-F397-D587-746E-BA7DF7E77A91}"/>
                    </a:ext>
                  </a:extLst>
                </p:cNvPr>
                <p:cNvGrpSpPr/>
                <p:nvPr/>
              </p:nvGrpSpPr>
              <p:grpSpPr>
                <a:xfrm>
                  <a:off x="1405495" y="1763667"/>
                  <a:ext cx="2357386" cy="3756899"/>
                  <a:chOff x="1405495" y="1763667"/>
                  <a:chExt cx="2357386" cy="3756899"/>
                </a:xfrm>
              </p:grpSpPr>
              <p:sp>
                <p:nvSpPr>
                  <p:cNvPr id="16" name="Rectangle: Rounded Corners 15">
                    <a:extLst>
                      <a:ext uri="{FF2B5EF4-FFF2-40B4-BE49-F238E27FC236}">
                        <a16:creationId xmlns:a16="http://schemas.microsoft.com/office/drawing/2014/main" id="{A8A48B78-1E86-CA0B-D736-7FD5E5EDDA21}"/>
                      </a:ext>
                    </a:extLst>
                  </p:cNvPr>
                  <p:cNvSpPr/>
                  <p:nvPr/>
                </p:nvSpPr>
                <p:spPr>
                  <a:xfrm>
                    <a:off x="1405495" y="1763667"/>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F3528813-F673-8698-FD27-81689575E4E4}"/>
                      </a:ext>
                    </a:extLst>
                  </p:cNvPr>
                  <p:cNvSpPr/>
                  <p:nvPr/>
                </p:nvSpPr>
                <p:spPr>
                  <a:xfrm>
                    <a:off x="1405495" y="2607213"/>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D1DAF041-D2BB-C811-9B73-B5EB78FE75A4}"/>
                      </a:ext>
                    </a:extLst>
                  </p:cNvPr>
                  <p:cNvSpPr/>
                  <p:nvPr/>
                </p:nvSpPr>
                <p:spPr>
                  <a:xfrm>
                    <a:off x="1405495" y="3450759"/>
                    <a:ext cx="2357386" cy="38271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0758BAAD-9E85-EFD1-5EE4-299ABCEFB84A}"/>
                      </a:ext>
                    </a:extLst>
                  </p:cNvPr>
                  <p:cNvSpPr/>
                  <p:nvPr/>
                </p:nvSpPr>
                <p:spPr>
                  <a:xfrm>
                    <a:off x="1405495" y="4294305"/>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287FC335-1A6B-A04B-0CEB-1748013E5A3C}"/>
                      </a:ext>
                    </a:extLst>
                  </p:cNvPr>
                  <p:cNvSpPr/>
                  <p:nvPr/>
                </p:nvSpPr>
                <p:spPr>
                  <a:xfrm>
                    <a:off x="1405495" y="5137852"/>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2" name="Rectangle 11">
                <a:extLst>
                  <a:ext uri="{FF2B5EF4-FFF2-40B4-BE49-F238E27FC236}">
                    <a16:creationId xmlns:a16="http://schemas.microsoft.com/office/drawing/2014/main" id="{75170DFD-F50E-D2F8-2495-3921365DEC63}"/>
                  </a:ext>
                </a:extLst>
              </p:cNvPr>
              <p:cNvSpPr/>
              <p:nvPr/>
            </p:nvSpPr>
            <p:spPr>
              <a:xfrm>
                <a:off x="648086" y="4598644"/>
                <a:ext cx="3766748" cy="1804306"/>
              </a:xfrm>
              <a:prstGeom prst="rect">
                <a:avLst/>
              </a:prstGeom>
              <a:gradFill>
                <a:gsLst>
                  <a:gs pos="82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5E46AF1-4B4F-E4D5-5AE2-85033240B833}"/>
                  </a:ext>
                </a:extLst>
              </p:cNvPr>
              <p:cNvSpPr/>
              <p:nvPr/>
            </p:nvSpPr>
            <p:spPr>
              <a:xfrm flipV="1">
                <a:off x="728664" y="1514467"/>
                <a:ext cx="3672868" cy="1705637"/>
              </a:xfrm>
              <a:prstGeom prst="rect">
                <a:avLst/>
              </a:prstGeom>
              <a:gradFill>
                <a:gsLst>
                  <a:gs pos="82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E32F78E5-79AE-02AF-D880-5B33116C64F2}"/>
                </a:ext>
              </a:extLst>
            </p:cNvPr>
            <p:cNvSpPr txBox="1"/>
            <p:nvPr/>
          </p:nvSpPr>
          <p:spPr>
            <a:xfrm>
              <a:off x="1762933" y="6191846"/>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3">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2449885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at lay photography of eight coffee latte in mugs on round table">
            <a:extLst>
              <a:ext uri="{FF2B5EF4-FFF2-40B4-BE49-F238E27FC236}">
                <a16:creationId xmlns:a16="http://schemas.microsoft.com/office/drawing/2014/main" id="{C94CE9CB-FD8C-4049-BF13-E24AEDE19B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 r="9433"/>
          <a:stretch/>
        </p:blipFill>
        <p:spPr bwMode="auto">
          <a:xfrm rot="5400000">
            <a:off x="2749971" y="-2780968"/>
            <a:ext cx="6858001" cy="124199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7" y="2671240"/>
            <a:ext cx="12419937"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6629400" cy="369332"/>
          </a:xfrm>
          <a:prstGeom prst="rect">
            <a:avLst/>
          </a:prstGeom>
          <a:noFill/>
        </p:spPr>
        <p:txBody>
          <a:bodyPr wrap="squar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Nathan Dumlao</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3696983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39626" cy="1325563"/>
          </a:xfrm>
        </p:spPr>
        <p:txBody>
          <a:bodyPr/>
          <a:lstStyle/>
          <a:p>
            <a:pPr algn="ctr"/>
            <a:r>
              <a:rPr lang="en-CA" dirty="0"/>
              <a:t>Truth and Reconciliation </a:t>
            </a:r>
          </a:p>
        </p:txBody>
      </p:sp>
      <p:sp>
        <p:nvSpPr>
          <p:cNvPr id="3" name="Content Placeholder 2"/>
          <p:cNvSpPr>
            <a:spLocks noGrp="1"/>
          </p:cNvSpPr>
          <p:nvPr>
            <p:ph idx="1"/>
          </p:nvPr>
        </p:nvSpPr>
        <p:spPr>
          <a:xfrm>
            <a:off x="376187" y="1557338"/>
            <a:ext cx="11444338" cy="1096961"/>
          </a:xfrm>
        </p:spPr>
        <p:txBody>
          <a:bodyPr>
            <a:noAutofit/>
          </a:bodyPr>
          <a:lstStyle/>
          <a:p>
            <a:r>
              <a:rPr lang="en-US" sz="2200" b="0" i="0" u="none" strike="noStrike" dirty="0">
                <a:solidFill>
                  <a:srgbClr val="000000"/>
                </a:solidFill>
                <a:effectLst/>
                <a:latin typeface="Calibri" panose="020F0502020204030204" pitchFamily="34" charset="0"/>
              </a:rPr>
              <a:t>In order to redress the legacy of residential schools and advance the process of Canadian reconciliation, the Truth and Reconciliation Commission made </a:t>
            </a:r>
            <a:r>
              <a:rPr lang="en-US" sz="2200" dirty="0">
                <a:solidFill>
                  <a:srgbClr val="000000"/>
                </a:solidFill>
                <a:latin typeface="Calibri" panose="020F0502020204030204" pitchFamily="34" charset="0"/>
              </a:rPr>
              <a:t>94 </a:t>
            </a:r>
            <a:r>
              <a:rPr lang="en-US" sz="2200" b="0" i="0" u="none" strike="noStrike" dirty="0">
                <a:solidFill>
                  <a:srgbClr val="000000"/>
                </a:solidFill>
                <a:effectLst/>
                <a:latin typeface="Calibri" panose="020F0502020204030204" pitchFamily="34" charset="0"/>
              </a:rPr>
              <a:t>calls to action in the following areas</a:t>
            </a:r>
          </a:p>
        </p:txBody>
      </p:sp>
      <p:sp>
        <p:nvSpPr>
          <p:cNvPr id="7" name="Content Placeholder 2">
            <a:extLst>
              <a:ext uri="{FF2B5EF4-FFF2-40B4-BE49-F238E27FC236}">
                <a16:creationId xmlns:a16="http://schemas.microsoft.com/office/drawing/2014/main" id="{F8E08B94-0559-4FB4-B8BE-F46D37D073A4}"/>
              </a:ext>
            </a:extLst>
          </p:cNvPr>
          <p:cNvSpPr txBox="1">
            <a:spLocks/>
          </p:cNvSpPr>
          <p:nvPr/>
        </p:nvSpPr>
        <p:spPr>
          <a:xfrm>
            <a:off x="376187" y="2654299"/>
            <a:ext cx="3370313" cy="303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Child welfare</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Education</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Health</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Justice</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Reconciliation</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Canadian Governments and the United nations declaration on the rights of indigenous People</a:t>
            </a:r>
          </a:p>
        </p:txBody>
      </p:sp>
      <p:sp>
        <p:nvSpPr>
          <p:cNvPr id="8" name="Content Placeholder 2">
            <a:extLst>
              <a:ext uri="{FF2B5EF4-FFF2-40B4-BE49-F238E27FC236}">
                <a16:creationId xmlns:a16="http://schemas.microsoft.com/office/drawing/2014/main" id="{FA01E1B2-A0E6-44EB-8BB1-53AAB36C641C}"/>
              </a:ext>
            </a:extLst>
          </p:cNvPr>
          <p:cNvSpPr txBox="1">
            <a:spLocks/>
          </p:cNvSpPr>
          <p:nvPr/>
        </p:nvSpPr>
        <p:spPr>
          <a:xfrm>
            <a:off x="4413199" y="2692398"/>
            <a:ext cx="3752901" cy="3511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Equity for Aboriginal People in the Legal System</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National Council for Reconciliation</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Professional Development and Training for Public Servants</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Church Apologies and Reconciliation</a:t>
            </a:r>
          </a:p>
        </p:txBody>
      </p:sp>
      <p:sp>
        <p:nvSpPr>
          <p:cNvPr id="9" name="Content Placeholder 2">
            <a:extLst>
              <a:ext uri="{FF2B5EF4-FFF2-40B4-BE49-F238E27FC236}">
                <a16:creationId xmlns:a16="http://schemas.microsoft.com/office/drawing/2014/main" id="{99419C0C-551B-4FD9-A2EE-BB6C88A61564}"/>
              </a:ext>
            </a:extLst>
          </p:cNvPr>
          <p:cNvSpPr txBox="1">
            <a:spLocks/>
          </p:cNvSpPr>
          <p:nvPr/>
        </p:nvSpPr>
        <p:spPr>
          <a:xfrm>
            <a:off x="8285112" y="2654299"/>
            <a:ext cx="3370313" cy="3733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Education for reconciliation</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Aboriginal spiritual beliefs and practices developed in collaboration with Aboriginal Elders.</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Youth Programs</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Museums and Archives</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Missing Children and Burial Information</a:t>
            </a: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National Centre for Truth and Reconciliation</a:t>
            </a:r>
          </a:p>
        </p:txBody>
      </p:sp>
    </p:spTree>
    <p:extLst>
      <p:ext uri="{BB962C8B-B14F-4D97-AF65-F5344CB8AC3E}">
        <p14:creationId xmlns:p14="http://schemas.microsoft.com/office/powerpoint/2010/main" val="2653011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Fifth Anniversary of the Report of the Truth and Reconciliation Commission  - The Anglican Church of Canada">
            <a:extLst>
              <a:ext uri="{FF2B5EF4-FFF2-40B4-BE49-F238E27FC236}">
                <a16:creationId xmlns:a16="http://schemas.microsoft.com/office/drawing/2014/main" id="{FC89F961-AB8B-4D70-8900-2ACB427A6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525" y="1557338"/>
            <a:ext cx="8242363" cy="4327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6" y="239996"/>
            <a:ext cx="11439625" cy="1325563"/>
          </a:xfrm>
        </p:spPr>
        <p:txBody>
          <a:bodyPr/>
          <a:lstStyle/>
          <a:p>
            <a:pPr algn="ctr"/>
            <a:r>
              <a:rPr lang="en-CA" dirty="0"/>
              <a:t>Truth and Reconciliation </a:t>
            </a:r>
          </a:p>
        </p:txBody>
      </p:sp>
      <p:sp>
        <p:nvSpPr>
          <p:cNvPr id="9" name="Content Placeholder 2">
            <a:extLst>
              <a:ext uri="{FF2B5EF4-FFF2-40B4-BE49-F238E27FC236}">
                <a16:creationId xmlns:a16="http://schemas.microsoft.com/office/drawing/2014/main" id="{99419C0C-551B-4FD9-A2EE-BB6C88A61564}"/>
              </a:ext>
            </a:extLst>
          </p:cNvPr>
          <p:cNvSpPr txBox="1">
            <a:spLocks/>
          </p:cNvSpPr>
          <p:nvPr/>
        </p:nvSpPr>
        <p:spPr>
          <a:xfrm>
            <a:off x="376188" y="1565559"/>
            <a:ext cx="3662412" cy="4822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The Commission was officially established on June 1, 2008 with the purpose of documenting the history and lasting impacts of the Canadian Indian residential school system on Indigenous students and their families.</a:t>
            </a:r>
          </a:p>
          <a:p>
            <a:pPr rtl="0" fontAlgn="base">
              <a:spcBef>
                <a:spcPts val="0"/>
              </a:spcBef>
              <a:spcAft>
                <a:spcPts val="0"/>
              </a:spcAft>
              <a:buFont typeface="Arial" panose="020B0604020202020204" pitchFamily="34" charset="0"/>
              <a:buChar char="•"/>
            </a:pPr>
            <a:endParaRPr lang="en-US" sz="2200" dirty="0">
              <a:solidFill>
                <a:srgbClr val="000000"/>
              </a:solidFill>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2200" b="0" i="0" u="none" strike="noStrike" dirty="0">
                <a:solidFill>
                  <a:srgbClr val="000000"/>
                </a:solidFill>
                <a:effectLst/>
                <a:latin typeface="Calibri" panose="020F0502020204030204" pitchFamily="34" charset="0"/>
              </a:rPr>
              <a:t>It provided residential school survivors an opportunity to share their experiences during public and private meetings held across the country</a:t>
            </a:r>
          </a:p>
        </p:txBody>
      </p:sp>
      <p:sp>
        <p:nvSpPr>
          <p:cNvPr id="6" name="TextBox 5">
            <a:extLst>
              <a:ext uri="{FF2B5EF4-FFF2-40B4-BE49-F238E27FC236}">
                <a16:creationId xmlns:a16="http://schemas.microsoft.com/office/drawing/2014/main" id="{1ECD57EF-9B47-A33E-D7A3-C73224F92583}"/>
              </a:ext>
            </a:extLst>
          </p:cNvPr>
          <p:cNvSpPr txBox="1"/>
          <p:nvPr/>
        </p:nvSpPr>
        <p:spPr>
          <a:xfrm>
            <a:off x="6851904" y="6388100"/>
            <a:ext cx="6693408" cy="307777"/>
          </a:xfrm>
          <a:prstGeom prst="rect">
            <a:avLst/>
          </a:prstGeom>
          <a:noFill/>
        </p:spPr>
        <p:txBody>
          <a:bodyPr wrap="square">
            <a:spAutoFit/>
          </a:bodyPr>
          <a:lstStyle/>
          <a:p>
            <a:r>
              <a:rPr lang="en-US" sz="1400" b="1" i="0" u="none" strike="noStrike" dirty="0">
                <a:effectLst/>
                <a:hlinkClick r:id="rId4" tooltip="Category:Truth and Reconciliation Commission of Canada">
                  <a:extLst>
                    <a:ext uri="{A12FA001-AC4F-418D-AE19-62706E023703}">
                      <ahyp:hlinkClr xmlns:ahyp="http://schemas.microsoft.com/office/drawing/2018/hyperlinkcolor" val="tx"/>
                    </a:ext>
                  </a:extLst>
                </a:hlinkClick>
              </a:rPr>
              <a:t>Truth and Reconciliation Commission of Canada</a:t>
            </a:r>
            <a:r>
              <a:rPr lang="en-US" sz="1400" b="1" i="0" u="none" strike="noStrike" dirty="0">
                <a:effectLst/>
              </a:rPr>
              <a:t> </a:t>
            </a:r>
            <a:r>
              <a:rPr lang="en-US" sz="1400" b="1" i="0" u="none" strike="noStrike" dirty="0">
                <a:effectLst/>
                <a:hlinkClick r:id="rId5">
                  <a:extLst>
                    <a:ext uri="{A12FA001-AC4F-418D-AE19-62706E023703}">
                      <ahyp:hlinkClr xmlns:ahyp="http://schemas.microsoft.com/office/drawing/2018/hyperlinkcolor" val="tx"/>
                    </a:ext>
                  </a:extLst>
                </a:hlinkClick>
              </a:rPr>
              <a:t>Logo Public Domain</a:t>
            </a:r>
            <a:endParaRPr lang="en-CA" sz="1400" b="1" dirty="0"/>
          </a:p>
        </p:txBody>
      </p:sp>
    </p:spTree>
    <p:extLst>
      <p:ext uri="{BB962C8B-B14F-4D97-AF65-F5344CB8AC3E}">
        <p14:creationId xmlns:p14="http://schemas.microsoft.com/office/powerpoint/2010/main" val="334196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Namwayut: we are all one. Truth and reconciliation in Canada | Canada is ...">
            <a:hlinkClick r:id="" action="ppaction://media"/>
            <a:extLst>
              <a:ext uri="{FF2B5EF4-FFF2-40B4-BE49-F238E27FC236}">
                <a16:creationId xmlns:a16="http://schemas.microsoft.com/office/drawing/2014/main" id="{A76825EB-794F-4050-9714-F03CBB69B1A9}"/>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sp>
        <p:nvSpPr>
          <p:cNvPr id="3" name="Rectangle 2">
            <a:hlinkClick r:id="rId5"/>
            <a:extLst>
              <a:ext uri="{FF2B5EF4-FFF2-40B4-BE49-F238E27FC236}">
                <a16:creationId xmlns:a16="http://schemas.microsoft.com/office/drawing/2014/main" id="{EEBD3804-FA65-4FCA-8AE7-A8554B10AC36}"/>
              </a:ext>
            </a:extLst>
          </p:cNvPr>
          <p:cNvSpPr/>
          <p:nvPr/>
        </p:nvSpPr>
        <p:spPr>
          <a:xfrm>
            <a:off x="0" y="-15240"/>
            <a:ext cx="1218088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141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099" y="239996"/>
            <a:ext cx="6829425" cy="1325563"/>
          </a:xfrm>
        </p:spPr>
        <p:txBody>
          <a:bodyPr>
            <a:normAutofit/>
          </a:bodyPr>
          <a:lstStyle/>
          <a:p>
            <a:pPr algn="ctr"/>
            <a:r>
              <a:rPr lang="en-CA" sz="7200" dirty="0"/>
              <a:t>UN DECLARATION (UNDRIP)</a:t>
            </a:r>
          </a:p>
        </p:txBody>
      </p:sp>
      <p:sp>
        <p:nvSpPr>
          <p:cNvPr id="3" name="Content Placeholder 2"/>
          <p:cNvSpPr>
            <a:spLocks noGrp="1"/>
          </p:cNvSpPr>
          <p:nvPr>
            <p:ph idx="1"/>
          </p:nvPr>
        </p:nvSpPr>
        <p:spPr>
          <a:xfrm>
            <a:off x="6095999" y="1557339"/>
            <a:ext cx="5724525" cy="4608512"/>
          </a:xfrm>
        </p:spPr>
        <p:txBody>
          <a:bodyPr>
            <a:normAutofit lnSpcReduction="10000"/>
          </a:bodyPr>
          <a:lstStyle/>
          <a:p>
            <a:r>
              <a:rPr lang="en-US" sz="2000" b="1" dirty="0"/>
              <a:t>The United Nations Declaration on the Rights of Indigenous Peoples (UNDRIP) </a:t>
            </a:r>
            <a:r>
              <a:rPr lang="en-US" sz="2000" dirty="0"/>
              <a:t>is an international instrument adopted by the United Nations on September 13, 2007, to enshrine (according to Article 43) the rights that “constitute the minimum standards for the survival, dignity and well-being of the indigenous peoples of the world.”</a:t>
            </a:r>
          </a:p>
          <a:p>
            <a:r>
              <a:rPr lang="en-US" sz="2000" dirty="0"/>
              <a:t>The UNDRIP was adopted by 144 countries, with 11 abstentions and 4 countries voting against it. These four countries were Canada, the USA, New Zealand, and Australia. Since 2009 Australia and New Zealand have reversed their positions and now support the Declaration, while the United States and Canada have announced that they will revise their positions, yet nothing has changed yet.</a:t>
            </a:r>
          </a:p>
          <a:p>
            <a:r>
              <a:rPr lang="en-US" sz="2000" dirty="0"/>
              <a:t>Canada must see UNDRIP as an occasion and opportunity to do better by Indigenous peoples </a:t>
            </a:r>
            <a:endParaRPr lang="en-CA" sz="2000" dirty="0"/>
          </a:p>
        </p:txBody>
      </p:sp>
      <p:sp>
        <p:nvSpPr>
          <p:cNvPr id="5" name="TextBox 4">
            <a:hlinkClick r:id="rId3"/>
            <a:extLst>
              <a:ext uri="{FF2B5EF4-FFF2-40B4-BE49-F238E27FC236}">
                <a16:creationId xmlns:a16="http://schemas.microsoft.com/office/drawing/2014/main" id="{B3B6773C-B4C4-4A99-BAFC-F5BCA9A92FD3}"/>
              </a:ext>
            </a:extLst>
          </p:cNvPr>
          <p:cNvSpPr txBox="1"/>
          <p:nvPr/>
        </p:nvSpPr>
        <p:spPr>
          <a:xfrm>
            <a:off x="6096000" y="6337299"/>
            <a:ext cx="5924552" cy="369332"/>
          </a:xfrm>
          <a:prstGeom prst="rect">
            <a:avLst/>
          </a:prstGeom>
          <a:noFill/>
        </p:spPr>
        <p:txBody>
          <a:bodyPr wrap="square">
            <a:spAutoFit/>
          </a:bodyPr>
          <a:lstStyle/>
          <a:p>
            <a:r>
              <a:rPr lang="en-US" b="1" dirty="0"/>
              <a:t>UNDRIP DOCUMENT</a:t>
            </a:r>
            <a:endParaRPr lang="en-CA" b="1" dirty="0"/>
          </a:p>
        </p:txBody>
      </p:sp>
      <p:pic>
        <p:nvPicPr>
          <p:cNvPr id="1028" name="Picture 4" descr="United Nations Declaration on the Rights of Indigenous Peoples — Inuit  Tapiriit Kanatami">
            <a:hlinkClick r:id="rId3"/>
            <a:extLst>
              <a:ext uri="{FF2B5EF4-FFF2-40B4-BE49-F238E27FC236}">
                <a16:creationId xmlns:a16="http://schemas.microsoft.com/office/drawing/2014/main" id="{997AA288-0FE7-4CF0-BED5-C150B6E36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0548" y="1557338"/>
            <a:ext cx="4819788" cy="46002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FBBDECF-A60C-3FAB-D3E5-A23F589012F2}"/>
              </a:ext>
            </a:extLst>
          </p:cNvPr>
          <p:cNvGrpSpPr/>
          <p:nvPr/>
        </p:nvGrpSpPr>
        <p:grpSpPr>
          <a:xfrm>
            <a:off x="-1" y="0"/>
            <a:ext cx="4826001" cy="6858000"/>
            <a:chOff x="-1" y="0"/>
            <a:chExt cx="4826001" cy="6858000"/>
          </a:xfrm>
        </p:grpSpPr>
        <p:pic>
          <p:nvPicPr>
            <p:cNvPr id="5122" name="Picture 2">
              <a:hlinkClick r:id="rId3"/>
              <a:extLst>
                <a:ext uri="{FF2B5EF4-FFF2-40B4-BE49-F238E27FC236}">
                  <a16:creationId xmlns:a16="http://schemas.microsoft.com/office/drawing/2014/main" id="{4E1142C6-9B17-977B-6C8C-90B94B45D4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48" r="13852" b="25599"/>
            <a:stretch/>
          </p:blipFill>
          <p:spPr bwMode="auto">
            <a:xfrm>
              <a:off x="0" y="0"/>
              <a:ext cx="482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4A2F62-1C6D-6F55-2B5A-4930611D026C}"/>
                </a:ext>
              </a:extLst>
            </p:cNvPr>
            <p:cNvSpPr txBox="1"/>
            <p:nvPr/>
          </p:nvSpPr>
          <p:spPr>
            <a:xfrm>
              <a:off x="-1" y="6372497"/>
              <a:ext cx="4826001" cy="338554"/>
            </a:xfrm>
            <a:prstGeom prst="rect">
              <a:avLst/>
            </a:prstGeom>
            <a:noFill/>
          </p:spPr>
          <p:txBody>
            <a:bodyPr wrap="square">
              <a:spAutoFit/>
            </a:bodyPr>
            <a:lstStyle/>
            <a:p>
              <a:r>
                <a:rPr lang="en-US" sz="1600" dirty="0">
                  <a:solidFill>
                    <a:schemeClr val="bg1"/>
                  </a:solidFill>
                </a:rPr>
                <a:t>Photo by </a:t>
              </a:r>
              <a:r>
                <a:rPr lang="en-US" sz="1600" dirty="0">
                  <a:solidFill>
                    <a:schemeClr val="bg1"/>
                  </a:solidFill>
                  <a:hlinkClick r:id="rId6">
                    <a:extLst>
                      <a:ext uri="{A12FA001-AC4F-418D-AE19-62706E023703}">
                        <ahyp:hlinkClr xmlns:ahyp="http://schemas.microsoft.com/office/drawing/2018/hyperlinkcolor" val="tx"/>
                      </a:ext>
                    </a:extLst>
                  </a:hlinkClick>
                </a:rPr>
                <a:t>Jonathan Ansel Moy de Vitry</a:t>
              </a:r>
              <a:r>
                <a:rPr lang="en-US" sz="1600" dirty="0">
                  <a:solidFill>
                    <a:schemeClr val="bg1"/>
                  </a:solidFill>
                </a:rPr>
                <a:t> on </a:t>
              </a:r>
              <a:r>
                <a:rPr lang="en-US" sz="1600" dirty="0">
                  <a:solidFill>
                    <a:schemeClr val="bg1"/>
                  </a:solidFill>
                  <a:hlinkClick r:id="rId7">
                    <a:extLst>
                      <a:ext uri="{A12FA001-AC4F-418D-AE19-62706E023703}">
                        <ahyp:hlinkClr xmlns:ahyp="http://schemas.microsoft.com/office/drawing/2018/hyperlinkcolor" val="tx"/>
                      </a:ext>
                    </a:extLst>
                  </a:hlinkClick>
                </a:rPr>
                <a:t>Unsplash</a:t>
              </a:r>
              <a:r>
                <a:rPr lang="en-US" sz="1600" dirty="0">
                  <a:solidFill>
                    <a:schemeClr val="bg1"/>
                  </a:solidFill>
                </a:rPr>
                <a:t> </a:t>
              </a:r>
              <a:endParaRPr lang="en-CA" sz="1600" dirty="0">
                <a:solidFill>
                  <a:schemeClr val="bg1"/>
                </a:solidFill>
              </a:endParaRPr>
            </a:p>
          </p:txBody>
        </p:sp>
      </p:grpSp>
      <p:pic>
        <p:nvPicPr>
          <p:cNvPr id="9" name="Graphic 8" descr="Paper with solid fill">
            <a:hlinkClick r:id="rId3"/>
            <a:extLst>
              <a:ext uri="{FF2B5EF4-FFF2-40B4-BE49-F238E27FC236}">
                <a16:creationId xmlns:a16="http://schemas.microsoft.com/office/drawing/2014/main" id="{BBB7B6F6-71C1-07C8-A1E2-F419AB87EF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3601" y="6275766"/>
            <a:ext cx="492398" cy="492398"/>
          </a:xfrm>
          <a:prstGeom prst="rect">
            <a:avLst/>
          </a:prstGeom>
        </p:spPr>
      </p:pic>
    </p:spTree>
    <p:extLst>
      <p:ext uri="{BB962C8B-B14F-4D97-AF65-F5344CB8AC3E}">
        <p14:creationId xmlns:p14="http://schemas.microsoft.com/office/powerpoint/2010/main" val="392629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Imagine Equality</a:t>
            </a:r>
          </a:p>
        </p:txBody>
      </p:sp>
      <p:sp>
        <p:nvSpPr>
          <p:cNvPr id="3" name="Content Placeholder 2"/>
          <p:cNvSpPr>
            <a:spLocks noGrp="1"/>
          </p:cNvSpPr>
          <p:nvPr>
            <p:ph idx="1"/>
          </p:nvPr>
        </p:nvSpPr>
        <p:spPr>
          <a:xfrm>
            <a:off x="7336497" y="1557338"/>
            <a:ext cx="4479316" cy="4619625"/>
          </a:xfrm>
        </p:spPr>
        <p:txBody>
          <a:bodyPr/>
          <a:lstStyle/>
          <a:p>
            <a:r>
              <a:rPr lang="en-CA" dirty="0"/>
              <a:t>Ask yourself, if there was equality, what would I see, hear and feel around me:</a:t>
            </a:r>
          </a:p>
          <a:p>
            <a:pPr lvl="1"/>
            <a:r>
              <a:rPr lang="en-CA" dirty="0"/>
              <a:t>In society</a:t>
            </a:r>
          </a:p>
          <a:p>
            <a:pPr lvl="1"/>
            <a:r>
              <a:rPr lang="en-CA" dirty="0"/>
              <a:t>At work</a:t>
            </a:r>
          </a:p>
          <a:p>
            <a:pPr lvl="1"/>
            <a:r>
              <a:rPr lang="en-CA" dirty="0"/>
              <a:t>In the home</a:t>
            </a:r>
          </a:p>
          <a:p>
            <a:pPr lvl="1"/>
            <a:r>
              <a:rPr lang="en-CA" dirty="0"/>
              <a:t>In the media</a:t>
            </a:r>
          </a:p>
          <a:p>
            <a:pPr lvl="1"/>
            <a:r>
              <a:rPr lang="en-CA" dirty="0"/>
              <a:t>Among our leaders</a:t>
            </a:r>
          </a:p>
        </p:txBody>
      </p:sp>
      <p:grpSp>
        <p:nvGrpSpPr>
          <p:cNvPr id="9" name="Group 8">
            <a:extLst>
              <a:ext uri="{FF2B5EF4-FFF2-40B4-BE49-F238E27FC236}">
                <a16:creationId xmlns:a16="http://schemas.microsoft.com/office/drawing/2014/main" id="{3546CEE4-3638-3A40-9E94-2A2B483E2ED6}"/>
              </a:ext>
            </a:extLst>
          </p:cNvPr>
          <p:cNvGrpSpPr/>
          <p:nvPr/>
        </p:nvGrpSpPr>
        <p:grpSpPr>
          <a:xfrm>
            <a:off x="-216291" y="1686925"/>
            <a:ext cx="7256549" cy="4016679"/>
            <a:chOff x="-216291" y="2601325"/>
            <a:chExt cx="7256549" cy="4016679"/>
          </a:xfrm>
        </p:grpSpPr>
        <p:pic>
          <p:nvPicPr>
            <p:cNvPr id="6146" name="Picture 2" descr="Men, Guys, Business, Male, Person, People, Teamwork">
              <a:extLst>
                <a:ext uri="{FF2B5EF4-FFF2-40B4-BE49-F238E27FC236}">
                  <a16:creationId xmlns:a16="http://schemas.microsoft.com/office/drawing/2014/main" id="{7A5D8BE5-0032-3630-2C11-4A123CE976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8000" contrast="12000"/>
                      </a14:imgEffect>
                    </a14:imgLayer>
                  </a14:imgProps>
                </a:ext>
                <a:ext uri="{28A0092B-C50C-407E-A947-70E740481C1C}">
                  <a14:useLocalDpi xmlns:a14="http://schemas.microsoft.com/office/drawing/2010/main" val="0"/>
                </a:ext>
              </a:extLst>
            </a:blip>
            <a:srcRect/>
            <a:stretch>
              <a:fillRect/>
            </a:stretch>
          </p:blipFill>
          <p:spPr bwMode="auto">
            <a:xfrm>
              <a:off x="79948" y="2601325"/>
              <a:ext cx="6960310" cy="40166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8982F7-11CE-8B27-71FA-683E59FDD9A4}"/>
                </a:ext>
              </a:extLst>
            </p:cNvPr>
            <p:cNvSpPr txBox="1"/>
            <p:nvPr/>
          </p:nvSpPr>
          <p:spPr>
            <a:xfrm>
              <a:off x="-216291" y="6165850"/>
              <a:ext cx="6172200" cy="369332"/>
            </a:xfrm>
            <a:prstGeom prst="rect">
              <a:avLst/>
            </a:prstGeom>
            <a:noFill/>
          </p:spPr>
          <p:txBody>
            <a:bodyPr wrap="square">
              <a:spAutoFit/>
            </a:bodyPr>
            <a:lstStyle/>
            <a:p>
              <a:pPr algn="ctr"/>
              <a:r>
                <a:rPr lang="en-US" b="1" i="0" dirty="0">
                  <a:solidFill>
                    <a:schemeClr val="bg1"/>
                  </a:solidFill>
                  <a:effectLst/>
                  <a:latin typeface="Open Sans" panose="020B0606030504020204" pitchFamily="34" charset="0"/>
                </a:rPr>
                <a:t>Image by </a:t>
              </a:r>
              <a:r>
                <a:rPr lang="en-US" b="1" i="0" u="sng" dirty="0">
                  <a:solidFill>
                    <a:schemeClr val="bg1"/>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Yvette W</a:t>
              </a:r>
              <a:r>
                <a:rPr lang="en-US" b="1" i="0" dirty="0">
                  <a:solidFill>
                    <a:schemeClr val="bg1"/>
                  </a:solidFill>
                  <a:effectLst/>
                  <a:latin typeface="Open Sans" panose="020B0606030504020204" pitchFamily="34" charset="0"/>
                </a:rPr>
                <a:t> from </a:t>
              </a:r>
              <a:r>
                <a:rPr lang="en-US" b="1" i="0" u="sng" dirty="0" err="1">
                  <a:solidFill>
                    <a:schemeClr val="bg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Pixabay</a:t>
              </a:r>
              <a:r>
                <a:rPr lang="en-US" b="1" i="0" dirty="0">
                  <a:solidFill>
                    <a:schemeClr val="bg1"/>
                  </a:solidFill>
                  <a:effectLst/>
                  <a:latin typeface="Open Sans" panose="020B0606030504020204" pitchFamily="34" charset="0"/>
                </a:rPr>
                <a:t> </a:t>
              </a:r>
              <a:endParaRPr lang="en-CA" b="1" dirty="0">
                <a:solidFill>
                  <a:schemeClr val="bg1"/>
                </a:solidFill>
              </a:endParaRPr>
            </a:p>
          </p:txBody>
        </p:sp>
      </p:grpSp>
    </p:spTree>
    <p:extLst>
      <p:ext uri="{BB962C8B-B14F-4D97-AF65-F5344CB8AC3E}">
        <p14:creationId xmlns:p14="http://schemas.microsoft.com/office/powerpoint/2010/main" val="2860299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ndigenous, Man, Male, Native, Feathers, Head Set">
            <a:extLst>
              <a:ext uri="{FF2B5EF4-FFF2-40B4-BE49-F238E27FC236}">
                <a16:creationId xmlns:a16="http://schemas.microsoft.com/office/drawing/2014/main" id="{0BA93667-EB7E-4156-A3C1-0464DE3FB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00" t="9853" b="32954"/>
          <a:stretch/>
        </p:blipFill>
        <p:spPr bwMode="auto">
          <a:xfrm flipH="1">
            <a:off x="0" y="0"/>
            <a:ext cx="12192000" cy="69053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solidFill>
                  <a:schemeClr val="bg1"/>
                </a:solidFill>
              </a:rPr>
              <a:t>QUESTIONS</a:t>
            </a:r>
          </a:p>
        </p:txBody>
      </p:sp>
      <p:sp>
        <p:nvSpPr>
          <p:cNvPr id="7" name="TextBox 6">
            <a:hlinkClick r:id="rId4"/>
            <a:extLst>
              <a:ext uri="{FF2B5EF4-FFF2-40B4-BE49-F238E27FC236}">
                <a16:creationId xmlns:a16="http://schemas.microsoft.com/office/drawing/2014/main" id="{8EAD3ACF-027D-4297-A308-7A0231291329}"/>
              </a:ext>
            </a:extLst>
          </p:cNvPr>
          <p:cNvSpPr txBox="1"/>
          <p:nvPr/>
        </p:nvSpPr>
        <p:spPr>
          <a:xfrm>
            <a:off x="0" y="6480731"/>
            <a:ext cx="3989388" cy="369332"/>
          </a:xfrm>
          <a:prstGeom prst="rect">
            <a:avLst/>
          </a:prstGeom>
          <a:noFill/>
        </p:spPr>
        <p:txBody>
          <a:bodyPr wrap="square">
            <a:spAutoFit/>
          </a:bodyPr>
          <a:lstStyle/>
          <a:p>
            <a:r>
              <a:rPr lang="en-US" b="1" i="0" dirty="0">
                <a:solidFill>
                  <a:schemeClr val="bg1"/>
                </a:solidFill>
                <a:effectLst/>
              </a:rPr>
              <a:t>Image by </a:t>
            </a:r>
            <a:r>
              <a:rPr lang="en-US" b="1" i="0" u="sng" dirty="0">
                <a:solidFill>
                  <a:schemeClr val="bg1"/>
                </a:solidFill>
                <a:effectLst/>
                <a:hlinkClick r:id="rId5">
                  <a:extLst>
                    <a:ext uri="{A12FA001-AC4F-418D-AE19-62706E023703}">
                      <ahyp:hlinkClr xmlns:ahyp="http://schemas.microsoft.com/office/drawing/2018/hyperlinkcolor" val="tx"/>
                    </a:ext>
                  </a:extLst>
                </a:hlinkClick>
              </a:rPr>
              <a:t>Brigitte Werner</a:t>
            </a:r>
            <a:r>
              <a:rPr lang="en-US" b="1" i="0" dirty="0">
                <a:solidFill>
                  <a:schemeClr val="bg1"/>
                </a:solidFill>
                <a:effectLst/>
              </a:rPr>
              <a:t> from </a:t>
            </a:r>
            <a:r>
              <a:rPr lang="en-US" b="1" i="0" u="sng" dirty="0" err="1">
                <a:solidFill>
                  <a:schemeClr val="bg1"/>
                </a:solidFill>
                <a:effectLst/>
                <a:hlinkClick r:id="rId6">
                  <a:extLst>
                    <a:ext uri="{A12FA001-AC4F-418D-AE19-62706E023703}">
                      <ahyp:hlinkClr xmlns:ahyp="http://schemas.microsoft.com/office/drawing/2018/hyperlinkcolor" val="tx"/>
                    </a:ext>
                  </a:extLst>
                </a:hlinkClick>
              </a:rPr>
              <a:t>Pixabay</a:t>
            </a:r>
            <a:r>
              <a:rPr lang="en-US" b="1" i="0" dirty="0">
                <a:solidFill>
                  <a:schemeClr val="bg1"/>
                </a:solidFill>
                <a:effectLst/>
              </a:rPr>
              <a:t> </a:t>
            </a:r>
            <a:endParaRPr lang="en-CA" b="1" dirty="0">
              <a:solidFill>
                <a:schemeClr val="bg1"/>
              </a:solidFill>
            </a:endParaRPr>
          </a:p>
        </p:txBody>
      </p:sp>
    </p:spTree>
    <p:extLst>
      <p:ext uri="{BB962C8B-B14F-4D97-AF65-F5344CB8AC3E}">
        <p14:creationId xmlns:p14="http://schemas.microsoft.com/office/powerpoint/2010/main" val="138817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3974" y="239996"/>
            <a:ext cx="5976551" cy="1325563"/>
          </a:xfrm>
        </p:spPr>
        <p:txBody>
          <a:bodyPr>
            <a:normAutofit/>
          </a:bodyPr>
          <a:lstStyle/>
          <a:p>
            <a:r>
              <a:rPr lang="en-CA" dirty="0"/>
              <a:t>LEARNING OUTCOMES</a:t>
            </a:r>
          </a:p>
        </p:txBody>
      </p:sp>
      <p:sp>
        <p:nvSpPr>
          <p:cNvPr id="3" name="Content Placeholder 2"/>
          <p:cNvSpPr>
            <a:spLocks noGrp="1"/>
          </p:cNvSpPr>
          <p:nvPr>
            <p:ph idx="1"/>
          </p:nvPr>
        </p:nvSpPr>
        <p:spPr>
          <a:xfrm>
            <a:off x="6478444" y="1785648"/>
            <a:ext cx="5342081" cy="4380202"/>
          </a:xfrm>
        </p:spPr>
        <p:txBody>
          <a:bodyPr>
            <a:noAutofit/>
          </a:bodyPr>
          <a:lstStyle/>
          <a:p>
            <a:pPr marL="0" indent="0">
              <a:buNone/>
            </a:pPr>
            <a:r>
              <a:rPr lang="en-US" sz="2000" b="1" i="0" dirty="0">
                <a:solidFill>
                  <a:srgbClr val="252327"/>
                </a:solidFill>
                <a:effectLst/>
              </a:rPr>
              <a:t>At the end of this session, you should be able to:</a:t>
            </a:r>
            <a:endParaRPr lang="en-US" sz="2000" b="1" dirty="0">
              <a:effectLst/>
            </a:endParaRPr>
          </a:p>
          <a:p>
            <a:r>
              <a:rPr lang="en-US" sz="2200" b="0" i="0" dirty="0">
                <a:solidFill>
                  <a:srgbClr val="252327"/>
                </a:solidFill>
                <a:effectLst/>
              </a:rPr>
              <a:t>Differentiate between equity and equality</a:t>
            </a:r>
          </a:p>
          <a:p>
            <a:r>
              <a:rPr lang="en-US" sz="2200" b="0" i="0" dirty="0">
                <a:solidFill>
                  <a:srgbClr val="252327"/>
                </a:solidFill>
                <a:effectLst/>
              </a:rPr>
              <a:t>Understand the roots of colonialism and how it leads to internalized colonization</a:t>
            </a:r>
          </a:p>
          <a:p>
            <a:r>
              <a:rPr lang="en-US" sz="2200" b="0" i="0" dirty="0">
                <a:solidFill>
                  <a:srgbClr val="252327"/>
                </a:solidFill>
                <a:effectLst/>
              </a:rPr>
              <a:t>Examine the issue of race in relation to equity</a:t>
            </a:r>
          </a:p>
          <a:p>
            <a:r>
              <a:rPr lang="en-US" sz="2200" b="0" i="0" dirty="0">
                <a:solidFill>
                  <a:srgbClr val="252327"/>
                </a:solidFill>
                <a:effectLst/>
              </a:rPr>
              <a:t>Understand deficit thinking, meritocracy, neoliberalism, and tokenism</a:t>
            </a:r>
          </a:p>
          <a:p>
            <a:r>
              <a:rPr lang="en-US" sz="2200" b="0" i="0" dirty="0">
                <a:solidFill>
                  <a:srgbClr val="252327"/>
                </a:solidFill>
                <a:effectLst/>
              </a:rPr>
              <a:t>Recognize that power and privilege are contextual</a:t>
            </a:r>
          </a:p>
        </p:txBody>
      </p:sp>
      <p:grpSp>
        <p:nvGrpSpPr>
          <p:cNvPr id="6" name="Group 5">
            <a:extLst>
              <a:ext uri="{FF2B5EF4-FFF2-40B4-BE49-F238E27FC236}">
                <a16:creationId xmlns:a16="http://schemas.microsoft.com/office/drawing/2014/main" id="{E9AF3801-795F-E1AD-4DFF-8138DD8F1A8E}"/>
              </a:ext>
            </a:extLst>
          </p:cNvPr>
          <p:cNvGrpSpPr/>
          <p:nvPr/>
        </p:nvGrpSpPr>
        <p:grpSpPr>
          <a:xfrm>
            <a:off x="215900" y="239996"/>
            <a:ext cx="5724526" cy="6108536"/>
            <a:chOff x="371475" y="564706"/>
            <a:chExt cx="5724526" cy="6108536"/>
          </a:xfrm>
        </p:grpSpPr>
        <p:pic>
          <p:nvPicPr>
            <p:cNvPr id="7" name="Picture 6" descr="Icon&#10;&#10;Description automatically generated">
              <a:extLst>
                <a:ext uri="{FF2B5EF4-FFF2-40B4-BE49-F238E27FC236}">
                  <a16:creationId xmlns:a16="http://schemas.microsoft.com/office/drawing/2014/main" id="{29EA9A62-E7DB-1D66-EF8B-776458AC21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8" name="TextBox 7">
              <a:hlinkClick r:id="rId4"/>
              <a:extLst>
                <a:ext uri="{FF2B5EF4-FFF2-40B4-BE49-F238E27FC236}">
                  <a16:creationId xmlns:a16="http://schemas.microsoft.com/office/drawing/2014/main" id="{065E0870-473C-082B-9CF4-4505296880C2}"/>
                </a:ext>
              </a:extLst>
            </p:cNvPr>
            <p:cNvSpPr txBox="1"/>
            <p:nvPr/>
          </p:nvSpPr>
          <p:spPr>
            <a:xfrm>
              <a:off x="371475" y="6303910"/>
              <a:ext cx="5724526" cy="369332"/>
            </a:xfrm>
            <a:prstGeom prst="rect">
              <a:avLst/>
            </a:prstGeom>
            <a:noFill/>
          </p:spPr>
          <p:txBody>
            <a:bodyPr wrap="square">
              <a:spAutoFit/>
            </a:bodyPr>
            <a:lstStyle/>
            <a:p>
              <a:pPr algn="ctr"/>
              <a:r>
                <a:rPr lang="en-CA" b="1" dirty="0"/>
                <a:t>Vector by </a:t>
              </a:r>
              <a:r>
                <a:rPr lang="en-CA" b="1" dirty="0" err="1"/>
                <a:t>pch.vector</a:t>
              </a:r>
              <a:r>
                <a:rPr lang="en-CA" b="1" dirty="0"/>
                <a:t> - freepik.com</a:t>
              </a:r>
            </a:p>
          </p:txBody>
        </p:sp>
        <p:sp>
          <p:nvSpPr>
            <p:cNvPr id="9" name="Title 1">
              <a:extLst>
                <a:ext uri="{FF2B5EF4-FFF2-40B4-BE49-F238E27FC236}">
                  <a16:creationId xmlns:a16="http://schemas.microsoft.com/office/drawing/2014/main" id="{4AAB8EB0-F370-9E33-13BC-12E5AB228D66}"/>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0" name="Title 1">
              <a:extLst>
                <a:ext uri="{FF2B5EF4-FFF2-40B4-BE49-F238E27FC236}">
                  <a16:creationId xmlns:a16="http://schemas.microsoft.com/office/drawing/2014/main" id="{606D57AA-FA81-2E74-EA47-50BFE4392389}"/>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71611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ulticultural people standing together Free Vector">
            <a:extLst>
              <a:ext uri="{FF2B5EF4-FFF2-40B4-BE49-F238E27FC236}">
                <a16:creationId xmlns:a16="http://schemas.microsoft.com/office/drawing/2014/main" id="{843A6DAE-AD9C-88D1-0909-EB1A749DD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3" r="11876"/>
          <a:stretch/>
        </p:blipFill>
        <p:spPr bwMode="auto">
          <a:xfrm>
            <a:off x="2078" y="1529928"/>
            <a:ext cx="6398721" cy="44201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Understanding Equity and Equality</a:t>
            </a:r>
          </a:p>
        </p:txBody>
      </p:sp>
      <p:sp>
        <p:nvSpPr>
          <p:cNvPr id="3" name="Content Placeholder 2"/>
          <p:cNvSpPr>
            <a:spLocks noGrp="1"/>
          </p:cNvSpPr>
          <p:nvPr>
            <p:ph idx="1"/>
          </p:nvPr>
        </p:nvSpPr>
        <p:spPr>
          <a:xfrm>
            <a:off x="6400799" y="1898651"/>
            <a:ext cx="5419725" cy="3682716"/>
          </a:xfrm>
        </p:spPr>
        <p:txBody>
          <a:bodyPr/>
          <a:lstStyle/>
          <a:p>
            <a:r>
              <a:rPr lang="en-US" dirty="0"/>
              <a:t>If we understand equity as who gets what, when, and how (Frick, Parsons, &amp; Frick, 2019), we will better understand how during a pandemic.</a:t>
            </a:r>
          </a:p>
          <a:p>
            <a:r>
              <a:rPr lang="en-US" dirty="0"/>
              <a:t>For instance, some groups have more access to resources, supports, networks, and opportunities than others</a:t>
            </a:r>
            <a:endParaRPr lang="en-CA" dirty="0"/>
          </a:p>
        </p:txBody>
      </p:sp>
      <p:sp>
        <p:nvSpPr>
          <p:cNvPr id="6" name="TextBox 5">
            <a:hlinkClick r:id="rId4"/>
            <a:extLst>
              <a:ext uri="{FF2B5EF4-FFF2-40B4-BE49-F238E27FC236}">
                <a16:creationId xmlns:a16="http://schemas.microsoft.com/office/drawing/2014/main" id="{EAA1C9A8-A63F-8F29-72CA-B58F41F8A771}"/>
              </a:ext>
            </a:extLst>
          </p:cNvPr>
          <p:cNvSpPr txBox="1"/>
          <p:nvPr/>
        </p:nvSpPr>
        <p:spPr>
          <a:xfrm>
            <a:off x="371476" y="5581367"/>
            <a:ext cx="5724526" cy="369332"/>
          </a:xfrm>
          <a:prstGeom prst="rect">
            <a:avLst/>
          </a:prstGeom>
          <a:noFill/>
        </p:spPr>
        <p:txBody>
          <a:bodyPr wrap="square">
            <a:spAutoFit/>
          </a:bodyPr>
          <a:lstStyle/>
          <a:p>
            <a:pPr algn="ctr"/>
            <a:r>
              <a:rPr lang="en-CA" b="1" dirty="0"/>
              <a:t>Vector by </a:t>
            </a:r>
            <a:r>
              <a:rPr lang="en-CA" b="1" dirty="0" err="1"/>
              <a:t>pch.vector</a:t>
            </a:r>
            <a:r>
              <a:rPr lang="en-CA" b="1" dirty="0"/>
              <a:t> - freepik.com</a:t>
            </a:r>
          </a:p>
        </p:txBody>
      </p:sp>
    </p:spTree>
    <p:extLst>
      <p:ext uri="{BB962C8B-B14F-4D97-AF65-F5344CB8AC3E}">
        <p14:creationId xmlns:p14="http://schemas.microsoft.com/office/powerpoint/2010/main" val="357381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Understanding Equity and Equality</a:t>
            </a:r>
          </a:p>
        </p:txBody>
      </p:sp>
      <p:sp>
        <p:nvSpPr>
          <p:cNvPr id="3" name="Content Placeholder 2"/>
          <p:cNvSpPr>
            <a:spLocks noGrp="1"/>
          </p:cNvSpPr>
          <p:nvPr>
            <p:ph idx="1"/>
          </p:nvPr>
        </p:nvSpPr>
        <p:spPr>
          <a:xfrm>
            <a:off x="6400799" y="1898651"/>
            <a:ext cx="5419725" cy="3682716"/>
          </a:xfrm>
        </p:spPr>
        <p:txBody>
          <a:bodyPr/>
          <a:lstStyle/>
          <a:p>
            <a:r>
              <a:rPr lang="en-CA" dirty="0"/>
              <a:t>Many factors produce inequality, Certain groups and individuals have advantages over others that give them access to opportunity.</a:t>
            </a:r>
          </a:p>
          <a:p>
            <a:r>
              <a:rPr lang="en-CA" dirty="0"/>
              <a:t>In other words, our society is not a level playing field.</a:t>
            </a:r>
          </a:p>
          <a:p>
            <a:r>
              <a:rPr lang="en-CA" dirty="0"/>
              <a:t>How do we address social inequality?</a:t>
            </a:r>
          </a:p>
        </p:txBody>
      </p:sp>
      <p:grpSp>
        <p:nvGrpSpPr>
          <p:cNvPr id="7" name="Group 6">
            <a:extLst>
              <a:ext uri="{FF2B5EF4-FFF2-40B4-BE49-F238E27FC236}">
                <a16:creationId xmlns:a16="http://schemas.microsoft.com/office/drawing/2014/main" id="{BF551B13-4D87-0847-46AE-B6FB744C251F}"/>
              </a:ext>
            </a:extLst>
          </p:cNvPr>
          <p:cNvGrpSpPr/>
          <p:nvPr/>
        </p:nvGrpSpPr>
        <p:grpSpPr>
          <a:xfrm>
            <a:off x="371476" y="1825625"/>
            <a:ext cx="5567966" cy="4454151"/>
            <a:chOff x="371476" y="1825625"/>
            <a:chExt cx="5567966" cy="4454151"/>
          </a:xfrm>
        </p:grpSpPr>
        <p:pic>
          <p:nvPicPr>
            <p:cNvPr id="4" name="Picture 2" descr="Equal vs Equitable Infographic on AIGA Member Gallery">
              <a:extLst>
                <a:ext uri="{FF2B5EF4-FFF2-40B4-BE49-F238E27FC236}">
                  <a16:creationId xmlns:a16="http://schemas.microsoft.com/office/drawing/2014/main" id="{99DA46D8-B773-42D9-9DBE-AC5E92B71D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86" b="35811"/>
            <a:stretch/>
          </p:blipFill>
          <p:spPr bwMode="auto">
            <a:xfrm>
              <a:off x="371476" y="1825625"/>
              <a:ext cx="5567966" cy="37557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781AB-F516-1D51-13B7-ED0188511E34}"/>
                </a:ext>
              </a:extLst>
            </p:cNvPr>
            <p:cNvSpPr txBox="1"/>
            <p:nvPr/>
          </p:nvSpPr>
          <p:spPr>
            <a:xfrm>
              <a:off x="371476" y="5971673"/>
              <a:ext cx="5567966" cy="308103"/>
            </a:xfrm>
            <a:prstGeom prst="rect">
              <a:avLst/>
            </a:prstGeom>
            <a:noFill/>
          </p:spPr>
          <p:txBody>
            <a:bodyPr wrap="square">
              <a:spAutoFit/>
            </a:bodyPr>
            <a:lstStyle/>
            <a:p>
              <a:pPr algn="ctr"/>
              <a:r>
                <a:rPr lang="en-CA" sz="1400" b="1" dirty="0">
                  <a:hlinkClick r:id="rId4">
                    <a:extLst>
                      <a:ext uri="{A12FA001-AC4F-418D-AE19-62706E023703}">
                        <ahyp:hlinkClr xmlns:ahyp="http://schemas.microsoft.com/office/drawing/2018/hyperlinkcolor" val="tx"/>
                      </a:ext>
                    </a:extLst>
                  </a:hlinkClick>
                </a:rPr>
                <a:t>Infographic by Jim Kennedy</a:t>
              </a:r>
              <a:endParaRPr lang="en-CA" sz="1400" b="1" dirty="0"/>
            </a:p>
          </p:txBody>
        </p:sp>
      </p:grpSp>
    </p:spTree>
    <p:extLst>
      <p:ext uri="{BB962C8B-B14F-4D97-AF65-F5344CB8AC3E}">
        <p14:creationId xmlns:p14="http://schemas.microsoft.com/office/powerpoint/2010/main" val="41692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Equality</a:t>
            </a:r>
          </a:p>
        </p:txBody>
      </p:sp>
      <p:sp>
        <p:nvSpPr>
          <p:cNvPr id="3" name="Content Placeholder 2"/>
          <p:cNvSpPr>
            <a:spLocks noGrp="1"/>
          </p:cNvSpPr>
          <p:nvPr>
            <p:ph idx="1"/>
          </p:nvPr>
        </p:nvSpPr>
        <p:spPr>
          <a:xfrm>
            <a:off x="838200" y="1825625"/>
            <a:ext cx="5384800" cy="4351338"/>
          </a:xfrm>
        </p:spPr>
        <p:txBody>
          <a:bodyPr/>
          <a:lstStyle/>
          <a:p>
            <a:r>
              <a:rPr lang="en-CA" dirty="0"/>
              <a:t>One way of addressing social inequalities is to insist on the same treatment for everyone.</a:t>
            </a:r>
          </a:p>
          <a:p>
            <a:r>
              <a:rPr lang="en-CA" i="1" dirty="0"/>
              <a:t>Equality</a:t>
            </a:r>
            <a:r>
              <a:rPr lang="en-CA" dirty="0"/>
              <a:t> denotes sameness – everyone is treated the same without consideration of individual needs, circumstances, background or history.</a:t>
            </a:r>
          </a:p>
          <a:p>
            <a:r>
              <a:rPr lang="en-CA" dirty="0"/>
              <a:t>But is equality always fair?</a:t>
            </a:r>
          </a:p>
        </p:txBody>
      </p:sp>
      <p:grpSp>
        <p:nvGrpSpPr>
          <p:cNvPr id="4" name="Group 3">
            <a:extLst>
              <a:ext uri="{FF2B5EF4-FFF2-40B4-BE49-F238E27FC236}">
                <a16:creationId xmlns:a16="http://schemas.microsoft.com/office/drawing/2014/main" id="{D9D0FD05-D645-6C82-B2D1-4DAEA84DFE6F}"/>
              </a:ext>
            </a:extLst>
          </p:cNvPr>
          <p:cNvGrpSpPr/>
          <p:nvPr/>
        </p:nvGrpSpPr>
        <p:grpSpPr>
          <a:xfrm>
            <a:off x="6252559" y="158189"/>
            <a:ext cx="5567966" cy="6700683"/>
            <a:chOff x="6252559" y="158189"/>
            <a:chExt cx="5567966" cy="6700683"/>
          </a:xfrm>
        </p:grpSpPr>
        <p:pic>
          <p:nvPicPr>
            <p:cNvPr id="31746" name="Picture 2" descr="Equal vs Equitable Infographic on AIGA Member Gallery">
              <a:extLst>
                <a:ext uri="{FF2B5EF4-FFF2-40B4-BE49-F238E27FC236}">
                  <a16:creationId xmlns:a16="http://schemas.microsoft.com/office/drawing/2014/main" id="{DD120F86-E44C-471F-B1DE-35C224156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0" t="28078" r="51828" b="37613"/>
            <a:stretch/>
          </p:blipFill>
          <p:spPr bwMode="auto">
            <a:xfrm>
              <a:off x="6629400" y="158189"/>
              <a:ext cx="5191125" cy="63925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FC1AD6-B63E-D946-A1DC-DFE9DD076D5D}"/>
                </a:ext>
              </a:extLst>
            </p:cNvPr>
            <p:cNvSpPr txBox="1"/>
            <p:nvPr/>
          </p:nvSpPr>
          <p:spPr>
            <a:xfrm>
              <a:off x="6252559" y="6550769"/>
              <a:ext cx="5567966" cy="308103"/>
            </a:xfrm>
            <a:prstGeom prst="rect">
              <a:avLst/>
            </a:prstGeom>
            <a:noFill/>
          </p:spPr>
          <p:txBody>
            <a:bodyPr wrap="square">
              <a:spAutoFit/>
            </a:bodyPr>
            <a:lstStyle/>
            <a:p>
              <a:pPr algn="ctr"/>
              <a:r>
                <a:rPr lang="en-CA" sz="1400" b="1" dirty="0">
                  <a:hlinkClick r:id="rId4">
                    <a:extLst>
                      <a:ext uri="{A12FA001-AC4F-418D-AE19-62706E023703}">
                        <ahyp:hlinkClr xmlns:ahyp="http://schemas.microsoft.com/office/drawing/2018/hyperlinkcolor" val="tx"/>
                      </a:ext>
                    </a:extLst>
                  </a:hlinkClick>
                </a:rPr>
                <a:t>Image by Jim Kennedy</a:t>
              </a:r>
              <a:endParaRPr lang="en-CA" sz="1400" b="1" dirty="0"/>
            </a:p>
          </p:txBody>
        </p:sp>
      </p:grpSp>
    </p:spTree>
    <p:extLst>
      <p:ext uri="{BB962C8B-B14F-4D97-AF65-F5344CB8AC3E}">
        <p14:creationId xmlns:p14="http://schemas.microsoft.com/office/powerpoint/2010/main" val="55223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4795787" cy="1325563"/>
          </a:xfrm>
        </p:spPr>
        <p:txBody>
          <a:bodyPr/>
          <a:lstStyle/>
          <a:p>
            <a:r>
              <a:rPr lang="en-CA" dirty="0"/>
              <a:t>Equity</a:t>
            </a:r>
          </a:p>
        </p:txBody>
      </p:sp>
      <p:sp>
        <p:nvSpPr>
          <p:cNvPr id="3" name="Content Placeholder 2"/>
          <p:cNvSpPr>
            <a:spLocks noGrp="1"/>
          </p:cNvSpPr>
          <p:nvPr>
            <p:ph idx="1"/>
          </p:nvPr>
        </p:nvSpPr>
        <p:spPr>
          <a:xfrm>
            <a:off x="6135013" y="1557338"/>
            <a:ext cx="5719813" cy="4908550"/>
          </a:xfrm>
        </p:spPr>
        <p:txBody>
          <a:bodyPr>
            <a:normAutofit fontScale="70000" lnSpcReduction="20000"/>
          </a:bodyPr>
          <a:lstStyle/>
          <a:p>
            <a:r>
              <a:rPr lang="en-CA" dirty="0"/>
              <a:t>Treating people equally in all cases can preserve inequality because, in most societies, individuals do not possess equal access to opportunities and resources in the first place.</a:t>
            </a:r>
          </a:p>
          <a:p>
            <a:r>
              <a:rPr lang="en-CA" dirty="0"/>
              <a:t>In other words, we live in societies where we do not start off as equal and where we do not all have the same chances.</a:t>
            </a:r>
          </a:p>
          <a:p>
            <a:r>
              <a:rPr lang="en-CA" dirty="0"/>
              <a:t>This is why </a:t>
            </a:r>
            <a:r>
              <a:rPr lang="en-CA" i="1" dirty="0"/>
              <a:t>equity</a:t>
            </a:r>
            <a:r>
              <a:rPr lang="en-CA" dirty="0"/>
              <a:t> continually asks the question: </a:t>
            </a:r>
            <a:r>
              <a:rPr lang="en-CA" b="1" dirty="0"/>
              <a:t>What is fair?</a:t>
            </a:r>
          </a:p>
          <a:p>
            <a:r>
              <a:rPr lang="en-CA" dirty="0"/>
              <a:t>Our answers will vary depending on our values, ideologies, and location in society.</a:t>
            </a:r>
          </a:p>
          <a:p>
            <a:r>
              <a:rPr lang="en-CA" i="1" dirty="0"/>
              <a:t>Equity</a:t>
            </a:r>
            <a:r>
              <a:rPr lang="en-CA" dirty="0"/>
              <a:t>: a concept that promotes the treatment of individuals taking into consideration circumstances, experiences, background, and history. Equity is focused on achieving equality of outcomes.</a:t>
            </a:r>
          </a:p>
          <a:p>
            <a:r>
              <a:rPr lang="en-CA" dirty="0"/>
              <a:t>There are different transit fares for students, seniors, and adults. Why is this? Is this fair?</a:t>
            </a:r>
          </a:p>
          <a:p>
            <a:endParaRPr lang="en-CA" b="1" dirty="0"/>
          </a:p>
        </p:txBody>
      </p:sp>
      <p:grpSp>
        <p:nvGrpSpPr>
          <p:cNvPr id="4" name="Group 3">
            <a:extLst>
              <a:ext uri="{FF2B5EF4-FFF2-40B4-BE49-F238E27FC236}">
                <a16:creationId xmlns:a16="http://schemas.microsoft.com/office/drawing/2014/main" id="{8C3D84B0-D8DC-18CE-7D05-6A7B4D39E30D}"/>
              </a:ext>
            </a:extLst>
          </p:cNvPr>
          <p:cNvGrpSpPr/>
          <p:nvPr/>
        </p:nvGrpSpPr>
        <p:grpSpPr>
          <a:xfrm>
            <a:off x="371476" y="239996"/>
            <a:ext cx="5567966" cy="6686111"/>
            <a:chOff x="371476" y="239996"/>
            <a:chExt cx="5567966" cy="6686111"/>
          </a:xfrm>
        </p:grpSpPr>
        <p:pic>
          <p:nvPicPr>
            <p:cNvPr id="5" name="Picture 2" descr="Equal vs Equitable Infographic on AIGA Member Gallery">
              <a:extLst>
                <a:ext uri="{FF2B5EF4-FFF2-40B4-BE49-F238E27FC236}">
                  <a16:creationId xmlns:a16="http://schemas.microsoft.com/office/drawing/2014/main" id="{9B70E0F8-B53D-4943-8894-24619E08FA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91" t="27806" r="4907" b="37886"/>
            <a:stretch/>
          </p:blipFill>
          <p:spPr bwMode="auto">
            <a:xfrm>
              <a:off x="620662" y="239996"/>
              <a:ext cx="5191125" cy="6392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0FCE9E-C3EE-B30A-AE90-E241995E42B9}"/>
                </a:ext>
              </a:extLst>
            </p:cNvPr>
            <p:cNvSpPr txBox="1"/>
            <p:nvPr/>
          </p:nvSpPr>
          <p:spPr>
            <a:xfrm>
              <a:off x="371476" y="6618004"/>
              <a:ext cx="5567966" cy="308103"/>
            </a:xfrm>
            <a:prstGeom prst="rect">
              <a:avLst/>
            </a:prstGeom>
            <a:noFill/>
          </p:spPr>
          <p:txBody>
            <a:bodyPr wrap="square">
              <a:spAutoFit/>
            </a:bodyPr>
            <a:lstStyle/>
            <a:p>
              <a:pPr algn="ctr"/>
              <a:r>
                <a:rPr lang="en-CA" sz="1400" b="1" dirty="0">
                  <a:hlinkClick r:id="rId4">
                    <a:extLst>
                      <a:ext uri="{A12FA001-AC4F-418D-AE19-62706E023703}">
                        <ahyp:hlinkClr xmlns:ahyp="http://schemas.microsoft.com/office/drawing/2018/hyperlinkcolor" val="tx"/>
                      </a:ext>
                    </a:extLst>
                  </a:hlinkClick>
                </a:rPr>
                <a:t>Image  by Jim Kennedy</a:t>
              </a:r>
              <a:endParaRPr lang="en-CA" sz="1400" b="1" dirty="0"/>
            </a:p>
          </p:txBody>
        </p:sp>
      </p:grpSp>
    </p:spTree>
    <p:extLst>
      <p:ext uri="{BB962C8B-B14F-4D97-AF65-F5344CB8AC3E}">
        <p14:creationId xmlns:p14="http://schemas.microsoft.com/office/powerpoint/2010/main" val="42854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WHITE PRIVILEGE</a:t>
            </a:r>
          </a:p>
        </p:txBody>
      </p:sp>
      <p:sp>
        <p:nvSpPr>
          <p:cNvPr id="3" name="Content Placeholder 2">
            <a:extLst>
              <a:ext uri="{FF2B5EF4-FFF2-40B4-BE49-F238E27FC236}">
                <a16:creationId xmlns:a16="http://schemas.microsoft.com/office/drawing/2014/main" id="{33E0E626-BC1A-4236-90C8-5011954EAE71}"/>
              </a:ext>
            </a:extLst>
          </p:cNvPr>
          <p:cNvSpPr>
            <a:spLocks noGrp="1"/>
          </p:cNvSpPr>
          <p:nvPr>
            <p:ph idx="1"/>
          </p:nvPr>
        </p:nvSpPr>
        <p:spPr>
          <a:xfrm>
            <a:off x="376187" y="2036110"/>
            <a:ext cx="4953000" cy="2173940"/>
          </a:xfrm>
        </p:spPr>
        <p:txBody>
          <a:bodyPr/>
          <a:lstStyle/>
          <a:p>
            <a:pPr marL="0" indent="0">
              <a:buNone/>
            </a:pPr>
            <a:r>
              <a:rPr lang="en-US" dirty="0"/>
              <a:t>Taken-for-granted power and a system of benefits, advantages, and opportunities experienced by white persons simply because of the </a:t>
            </a:r>
            <a:r>
              <a:rPr lang="en-US" dirty="0" err="1"/>
              <a:t>colour</a:t>
            </a:r>
            <a:r>
              <a:rPr lang="en-US" dirty="0"/>
              <a:t> of their skin.</a:t>
            </a:r>
            <a:endParaRPr lang="en-CA" dirty="0"/>
          </a:p>
        </p:txBody>
      </p:sp>
      <p:grpSp>
        <p:nvGrpSpPr>
          <p:cNvPr id="6" name="Group 5">
            <a:extLst>
              <a:ext uri="{FF2B5EF4-FFF2-40B4-BE49-F238E27FC236}">
                <a16:creationId xmlns:a16="http://schemas.microsoft.com/office/drawing/2014/main" id="{08A08B6F-EB9F-5A51-66D3-F331BEFC92A4}"/>
              </a:ext>
            </a:extLst>
          </p:cNvPr>
          <p:cNvGrpSpPr/>
          <p:nvPr/>
        </p:nvGrpSpPr>
        <p:grpSpPr>
          <a:xfrm>
            <a:off x="6096000" y="1"/>
            <a:ext cx="6322142" cy="6862110"/>
            <a:chOff x="6096000" y="1"/>
            <a:chExt cx="6322142" cy="6862110"/>
          </a:xfrm>
        </p:grpSpPr>
        <p:pic>
          <p:nvPicPr>
            <p:cNvPr id="4" name="Picture 2">
              <a:extLst>
                <a:ext uri="{FF2B5EF4-FFF2-40B4-BE49-F238E27FC236}">
                  <a16:creationId xmlns:a16="http://schemas.microsoft.com/office/drawing/2014/main" id="{4BE938CD-4C7D-EA5E-B79D-9046E3D8DE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04" r="23044"/>
            <a:stretch/>
          </p:blipFill>
          <p:spPr bwMode="auto">
            <a:xfrm>
              <a:off x="6096000" y="1"/>
              <a:ext cx="6322142" cy="68621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7F2EA0-B8D7-D32D-F6A2-64106AB5A8AE}"/>
                </a:ext>
              </a:extLst>
            </p:cNvPr>
            <p:cNvSpPr txBox="1"/>
            <p:nvPr/>
          </p:nvSpPr>
          <p:spPr>
            <a:xfrm>
              <a:off x="6131642" y="6384361"/>
              <a:ext cx="6286500" cy="307777"/>
            </a:xfrm>
            <a:prstGeom prst="rect">
              <a:avLst/>
            </a:prstGeom>
            <a:noFill/>
          </p:spPr>
          <p:txBody>
            <a:bodyPr wrap="square">
              <a:spAutoFit/>
            </a:bodyPr>
            <a:lstStyle/>
            <a:p>
              <a:pPr algn="ctr"/>
              <a:r>
                <a:rPr lang="en-US" sz="1400" b="1" dirty="0">
                  <a:solidFill>
                    <a:schemeClr val="bg1"/>
                  </a:solidFill>
                </a:rPr>
                <a:t>Photo by </a:t>
              </a:r>
              <a:r>
                <a:rPr lang="en-US" sz="1400" b="1" dirty="0">
                  <a:solidFill>
                    <a:schemeClr val="bg1"/>
                  </a:solidFill>
                  <a:hlinkClick r:id="rId4">
                    <a:extLst>
                      <a:ext uri="{A12FA001-AC4F-418D-AE19-62706E023703}">
                        <ahyp:hlinkClr xmlns:ahyp="http://schemas.microsoft.com/office/drawing/2018/hyperlinkcolor" val="tx"/>
                      </a:ext>
                    </a:extLst>
                  </a:hlinkClick>
                </a:rPr>
                <a:t>Jon Tyson</a:t>
              </a:r>
              <a:r>
                <a:rPr lang="en-US" sz="1400" b="1" dirty="0">
                  <a:solidFill>
                    <a:schemeClr val="bg1"/>
                  </a:solidFill>
                </a:rPr>
                <a:t> on </a:t>
              </a:r>
              <a:r>
                <a:rPr lang="en-US" sz="1400" b="1" dirty="0">
                  <a:solidFill>
                    <a:schemeClr val="bg1"/>
                  </a:solidFill>
                  <a:hlinkClick r:id="rId5">
                    <a:extLst>
                      <a:ext uri="{A12FA001-AC4F-418D-AE19-62706E023703}">
                        <ahyp:hlinkClr xmlns:ahyp="http://schemas.microsoft.com/office/drawing/2018/hyperlinkcolor" val="tx"/>
                      </a:ext>
                    </a:extLst>
                  </a:hlinkClick>
                </a:rPr>
                <a:t>Unsplash</a:t>
              </a:r>
              <a:r>
                <a:rPr lang="en-US" sz="1400" b="1" dirty="0">
                  <a:solidFill>
                    <a:schemeClr val="bg1"/>
                  </a:solidFill>
                </a:rPr>
                <a:t> </a:t>
              </a:r>
              <a:endParaRPr lang="en-CA" sz="1400" b="1" dirty="0">
                <a:solidFill>
                  <a:schemeClr val="bg1"/>
                </a:solidFill>
              </a:endParaRPr>
            </a:p>
          </p:txBody>
        </p:sp>
      </p:grpSp>
    </p:spTree>
    <p:extLst>
      <p:ext uri="{BB962C8B-B14F-4D97-AF65-F5344CB8AC3E}">
        <p14:creationId xmlns:p14="http://schemas.microsoft.com/office/powerpoint/2010/main" val="4084732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c482c5d4686adfddb397d8a434a98b623faeec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42667</TotalTime>
  <Words>4832</Words>
  <Application>Microsoft Office PowerPoint</Application>
  <PresentationFormat>Widescreen</PresentationFormat>
  <Paragraphs>412</Paragraphs>
  <Slides>37</Slides>
  <Notes>33</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Helvetica Neue</vt:lpstr>
      <vt:lpstr>Alégre Sans</vt:lpstr>
      <vt:lpstr>Arial</vt:lpstr>
      <vt:lpstr>Calibri</vt:lpstr>
      <vt:lpstr>Open Sans</vt:lpstr>
      <vt:lpstr>Segoe UI Historic</vt:lpstr>
      <vt:lpstr>Office Theme</vt:lpstr>
      <vt:lpstr>Understanding Equity</vt:lpstr>
      <vt:lpstr>PowerPoint Presentation</vt:lpstr>
      <vt:lpstr>AGENDA</vt:lpstr>
      <vt:lpstr>LEARNING OUTCOMES</vt:lpstr>
      <vt:lpstr>Understanding Equity and Equality</vt:lpstr>
      <vt:lpstr>Understanding Equity and Equality</vt:lpstr>
      <vt:lpstr>Equality</vt:lpstr>
      <vt:lpstr>Equity</vt:lpstr>
      <vt:lpstr>WHITE PRIVILEGE</vt:lpstr>
      <vt:lpstr>MERITOCRACY</vt:lpstr>
      <vt:lpstr>Deficit Thinking</vt:lpstr>
      <vt:lpstr>PowerPoint Presentation</vt:lpstr>
      <vt:lpstr>PowerPoint Presentation</vt:lpstr>
      <vt:lpstr>PowerPoint Presentation</vt:lpstr>
      <vt:lpstr>Indigenous PEOPLE OF CANADA</vt:lpstr>
      <vt:lpstr>Indigenous or  Aboriginal</vt:lpstr>
      <vt:lpstr>PowerPoint Presentation</vt:lpstr>
      <vt:lpstr>TREATY RIGHTS</vt:lpstr>
      <vt:lpstr>TREATIES AND TREATY RIGHTS</vt:lpstr>
      <vt:lpstr>THE INDIAN ACT!</vt:lpstr>
      <vt:lpstr>PowerPoint Presentation</vt:lpstr>
      <vt:lpstr>RESIDENTIAL SCHOOLS</vt:lpstr>
      <vt:lpstr>RESIDENTIAL SCHOOLS</vt:lpstr>
      <vt:lpstr>RESIDENTIAL SCHOOLS</vt:lpstr>
      <vt:lpstr>RESIDENTIAL SCHOOLS</vt:lpstr>
      <vt:lpstr>RESIDENTIAL SCHOOLS</vt:lpstr>
      <vt:lpstr>THE 60’s Scoop</vt:lpstr>
      <vt:lpstr>THE Millennial Scoop</vt:lpstr>
      <vt:lpstr>PowerPoint Presentation</vt:lpstr>
      <vt:lpstr>PowerPoint Presentation</vt:lpstr>
      <vt:lpstr>ATTENDANCE</vt:lpstr>
      <vt:lpstr>Truth and Reconciliation </vt:lpstr>
      <vt:lpstr>Truth and Reconciliation </vt:lpstr>
      <vt:lpstr>PowerPoint Presentation</vt:lpstr>
      <vt:lpstr>UN DECLARATION (UNDRIP)</vt:lpstr>
      <vt:lpstr>Imagine Equality</vt:lpstr>
      <vt:lpstr>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Nic Tse</cp:lastModifiedBy>
  <cp:revision>235</cp:revision>
  <dcterms:created xsi:type="dcterms:W3CDTF">2014-09-21T13:52:42Z</dcterms:created>
  <dcterms:modified xsi:type="dcterms:W3CDTF">2023-11-20T16:19:38Z</dcterms:modified>
</cp:coreProperties>
</file>